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1"/>
  </p:notesMasterIdLst>
  <p:sldIdLst>
    <p:sldId id="256" r:id="rId2"/>
    <p:sldId id="311" r:id="rId3"/>
    <p:sldId id="313" r:id="rId4"/>
    <p:sldId id="327" r:id="rId5"/>
    <p:sldId id="312" r:id="rId6"/>
    <p:sldId id="314" r:id="rId7"/>
    <p:sldId id="331" r:id="rId8"/>
    <p:sldId id="317" r:id="rId9"/>
    <p:sldId id="328" r:id="rId10"/>
    <p:sldId id="330" r:id="rId11"/>
    <p:sldId id="316" r:id="rId12"/>
    <p:sldId id="329" r:id="rId13"/>
    <p:sldId id="319" r:id="rId14"/>
    <p:sldId id="318" r:id="rId15"/>
    <p:sldId id="322" r:id="rId16"/>
    <p:sldId id="323" r:id="rId17"/>
    <p:sldId id="324" r:id="rId18"/>
    <p:sldId id="325" r:id="rId19"/>
    <p:sldId id="321" r:id="rId20"/>
    <p:sldId id="320" r:id="rId21"/>
    <p:sldId id="326" r:id="rId22"/>
    <p:sldId id="332" r:id="rId23"/>
    <p:sldId id="334" r:id="rId24"/>
    <p:sldId id="335" r:id="rId25"/>
    <p:sldId id="336" r:id="rId26"/>
    <p:sldId id="337" r:id="rId27"/>
    <p:sldId id="338" r:id="rId28"/>
    <p:sldId id="339" r:id="rId29"/>
    <p:sldId id="333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B0"/>
    <a:srgbClr val="0F5EFD"/>
    <a:srgbClr val="2DFC0A"/>
    <a:srgbClr val="990000"/>
    <a:srgbClr val="0D01AF"/>
    <a:srgbClr val="ED01CB"/>
    <a:srgbClr val="53008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6" autoAdjust="0"/>
    <p:restoredTop sz="94647" autoAdjust="0"/>
  </p:normalViewPr>
  <p:slideViewPr>
    <p:cSldViewPr>
      <p:cViewPr varScale="1">
        <p:scale>
          <a:sx n="64" d="100"/>
          <a:sy n="64" d="100"/>
        </p:scale>
        <p:origin x="-7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33F23B09-29BF-461E-A0FD-483A9B32A1E7}" type="datetimeFigureOut">
              <a:rPr lang="en-US"/>
              <a:pPr/>
              <a:t>3/29/2010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0B7BC14-0D2A-4830-96F2-4820BFB008B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8D76EC-9814-4D29-9808-54777D609DB8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62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AC095E8-54BC-479E-A772-0E568B71B07F}" type="slidenum">
              <a:rPr lang="en-US" sz="1200">
                <a:latin typeface="Calibri" pitchFamily="34" charset="0"/>
              </a:rPr>
              <a:pPr algn="r"/>
              <a:t>22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62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AC095E8-54BC-479E-A772-0E568B71B07F}" type="slidenum">
              <a:rPr lang="en-US" sz="1200">
                <a:latin typeface="Calibri" pitchFamily="34" charset="0"/>
              </a:rPr>
              <a:pPr algn="r"/>
              <a:t>23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62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AC095E8-54BC-479E-A772-0E568B71B07F}" type="slidenum">
              <a:rPr lang="en-US" sz="1200">
                <a:latin typeface="Calibri" pitchFamily="34" charset="0"/>
              </a:rPr>
              <a:pPr algn="r"/>
              <a:t>29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85800" y="2133600"/>
            <a:ext cx="7772400" cy="1447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85800" y="2286000"/>
            <a:ext cx="457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3886200" y="3429000"/>
            <a:ext cx="45720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 txBox="1">
            <a:spLocks noGrp="1"/>
          </p:cNvSpPr>
          <p:nvPr userDrawn="1"/>
        </p:nvSpPr>
        <p:spPr>
          <a:xfrm>
            <a:off x="457200" y="626427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n-US" sz="1200">
                <a:solidFill>
                  <a:srgbClr val="898989"/>
                </a:solidFill>
                <a:latin typeface="Calibri" pitchFamily="34" charset="0"/>
              </a:rPr>
              <a:t>04/13/2009</a:t>
            </a:r>
          </a:p>
        </p:txBody>
      </p:sp>
      <p:sp>
        <p:nvSpPr>
          <p:cNvPr id="8" name="Slide Number Placeholder 4"/>
          <p:cNvSpPr txBox="1">
            <a:spLocks noGrp="1"/>
          </p:cNvSpPr>
          <p:nvPr userDrawn="1"/>
        </p:nvSpPr>
        <p:spPr>
          <a:xfrm>
            <a:off x="6553200" y="626427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1CAB722A-B8A2-4218-8884-90B01E6C83BB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‹#›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" name="Footer Placeholder 5"/>
          <p:cNvSpPr txBox="1">
            <a:spLocks noGrp="1"/>
          </p:cNvSpPr>
          <p:nvPr userDrawn="1"/>
        </p:nvSpPr>
        <p:spPr>
          <a:xfrm>
            <a:off x="3124200" y="6264275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/>
            <a:r>
              <a:rPr lang="en-US" sz="1600" b="1">
                <a:solidFill>
                  <a:srgbClr val="17375E"/>
                </a:solidFill>
                <a:latin typeface="Calibri" pitchFamily="34" charset="0"/>
              </a:rPr>
              <a:t>SOE@UB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6200" y="76200"/>
            <a:ext cx="9067800" cy="9144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Date Placeholder 3"/>
          <p:cNvSpPr txBox="1">
            <a:spLocks noGrp="1"/>
          </p:cNvSpPr>
          <p:nvPr userDrawn="1"/>
        </p:nvSpPr>
        <p:spPr>
          <a:xfrm>
            <a:off x="457200" y="626427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n-US" sz="1200">
                <a:solidFill>
                  <a:srgbClr val="898989"/>
                </a:solidFill>
                <a:latin typeface="Calibri" pitchFamily="34" charset="0"/>
              </a:rPr>
              <a:t>04/13/2009</a:t>
            </a:r>
          </a:p>
        </p:txBody>
      </p:sp>
      <p:sp>
        <p:nvSpPr>
          <p:cNvPr id="7" name="Slide Number Placeholder 4"/>
          <p:cNvSpPr txBox="1">
            <a:spLocks noGrp="1"/>
          </p:cNvSpPr>
          <p:nvPr userDrawn="1"/>
        </p:nvSpPr>
        <p:spPr>
          <a:xfrm>
            <a:off x="6553200" y="626427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6DC4776E-33D2-4E56-9A3A-E3EBC61C91E2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‹#›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8" name="Footer Placeholder 5"/>
          <p:cNvSpPr txBox="1">
            <a:spLocks noGrp="1"/>
          </p:cNvSpPr>
          <p:nvPr userDrawn="1"/>
        </p:nvSpPr>
        <p:spPr>
          <a:xfrm>
            <a:off x="3124200" y="6264275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/>
            <a:r>
              <a:rPr lang="en-US" sz="1600" b="1">
                <a:solidFill>
                  <a:srgbClr val="17375E"/>
                </a:solidFill>
                <a:latin typeface="Calibri" pitchFamily="34" charset="0"/>
              </a:rPr>
              <a:t>SOE@UB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7921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 userDrawn="1"/>
        </p:nvSpPr>
        <p:spPr>
          <a:xfrm>
            <a:off x="457200" y="626427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n-US" sz="1200">
                <a:solidFill>
                  <a:srgbClr val="898989"/>
                </a:solidFill>
                <a:latin typeface="Calibri" pitchFamily="34" charset="0"/>
              </a:rPr>
              <a:t>12/16/2008</a:t>
            </a:r>
          </a:p>
        </p:txBody>
      </p:sp>
      <p:sp>
        <p:nvSpPr>
          <p:cNvPr id="5" name="Slide Number Placeholder 4"/>
          <p:cNvSpPr txBox="1">
            <a:spLocks noGrp="1"/>
          </p:cNvSpPr>
          <p:nvPr userDrawn="1"/>
        </p:nvSpPr>
        <p:spPr>
          <a:xfrm>
            <a:off x="6553200" y="626427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F85AE214-CDBC-494D-9281-F16FE830F8A1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‹#›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6" name="Footer Placeholder 5"/>
          <p:cNvSpPr txBox="1">
            <a:spLocks noGrp="1"/>
          </p:cNvSpPr>
          <p:nvPr userDrawn="1"/>
        </p:nvSpPr>
        <p:spPr>
          <a:xfrm>
            <a:off x="3124200" y="6264275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/>
            <a:r>
              <a:rPr lang="en-US" sz="1600" b="1">
                <a:solidFill>
                  <a:srgbClr val="17375E"/>
                </a:solidFill>
                <a:latin typeface="Calibri" pitchFamily="34" charset="0"/>
              </a:rPr>
              <a:t>DSMSA 2008 / LeeDeo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17375E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984807"/>
        </a:buClr>
        <a:buSzPct val="130000"/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17375E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28750" indent="-514350" algn="l" rtl="0" fontAlgn="base">
        <a:spcBef>
          <a:spcPct val="20000"/>
        </a:spcBef>
        <a:spcAft>
          <a:spcPct val="0"/>
        </a:spcAft>
        <a:buClr>
          <a:srgbClr val="984807"/>
        </a:buClr>
        <a:buFont typeface="Calibri" pitchFamily="34" charset="0"/>
        <a:buAutoNum type="romanLcPeriod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984807"/>
        </a:buClr>
        <a:buBlip>
          <a:blip r:embed="rId13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://www.bridgeport.edu/sed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bridgeport.ed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762000" y="2111375"/>
            <a:ext cx="7772400" cy="1470025"/>
          </a:xfrm>
        </p:spPr>
        <p:txBody>
          <a:bodyPr/>
          <a:lstStyle/>
          <a:p>
            <a:r>
              <a:rPr lang="en-US" sz="2400" smtClean="0">
                <a:latin typeface="Arial" charset="0"/>
                <a:cs typeface="Arial" charset="0"/>
              </a:rPr>
              <a:t>Design and Implementation of the Wireless Link and Wireless Camera Components of the Gun Launched Hybrid Projectile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3886200"/>
            <a:ext cx="5334000" cy="2057400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2900" b="1" dirty="0" smtClean="0"/>
              <a:t>Tarek Sobh </a:t>
            </a:r>
            <a:r>
              <a:rPr lang="en-US" sz="1800" dirty="0" smtClean="0"/>
              <a:t>University of Bridgeport, USA</a:t>
            </a:r>
            <a:endParaRPr lang="en-US" sz="2900" b="1" dirty="0" smtClean="0"/>
          </a:p>
          <a:p>
            <a:pPr algn="l">
              <a:lnSpc>
                <a:spcPct val="80000"/>
              </a:lnSpc>
            </a:pPr>
            <a:r>
              <a:rPr lang="en-US" sz="2900" b="1" dirty="0" smtClean="0"/>
              <a:t>Khaled Elleithy </a:t>
            </a:r>
            <a:r>
              <a:rPr lang="en-US" sz="1800" dirty="0" smtClean="0"/>
              <a:t>University of Bridgeport, USA</a:t>
            </a:r>
          </a:p>
          <a:p>
            <a:pPr algn="l">
              <a:lnSpc>
                <a:spcPct val="80000"/>
              </a:lnSpc>
            </a:pPr>
            <a:r>
              <a:rPr lang="en-US" sz="2900" b="1" dirty="0" smtClean="0"/>
              <a:t>Jeongkyu Lee</a:t>
            </a:r>
            <a:r>
              <a:rPr lang="en-US" sz="3000" b="1" dirty="0" smtClean="0"/>
              <a:t> </a:t>
            </a:r>
            <a:r>
              <a:rPr lang="en-US" sz="1800" dirty="0" smtClean="0"/>
              <a:t>University of Bridgeport, </a:t>
            </a:r>
            <a:r>
              <a:rPr lang="en-US" sz="1800" dirty="0" smtClean="0"/>
              <a:t>USA</a:t>
            </a:r>
            <a:endParaRPr lang="en-US" sz="1800" dirty="0" smtClean="0"/>
          </a:p>
        </p:txBody>
      </p:sp>
      <p:grpSp>
        <p:nvGrpSpPr>
          <p:cNvPr id="7209" name="Group 41"/>
          <p:cNvGrpSpPr>
            <a:grpSpLocks/>
          </p:cNvGrpSpPr>
          <p:nvPr/>
        </p:nvGrpSpPr>
        <p:grpSpPr bwMode="auto">
          <a:xfrm>
            <a:off x="5638800" y="1066800"/>
            <a:ext cx="2819400" cy="866775"/>
            <a:chOff x="432" y="480"/>
            <a:chExt cx="5088" cy="1506"/>
          </a:xfrm>
        </p:grpSpPr>
        <p:pic>
          <p:nvPicPr>
            <p:cNvPr id="7198" name="Picture 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" y="480"/>
              <a:ext cx="984" cy="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99" name="Picture 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64" y="480"/>
              <a:ext cx="984" cy="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200" name="Picture 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96" y="480"/>
              <a:ext cx="960" cy="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201" name="Picture 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4" y="480"/>
              <a:ext cx="984" cy="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202" name="Picture 3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36" y="480"/>
              <a:ext cx="984" cy="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203" name="Picture 3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" y="1248"/>
              <a:ext cx="984" cy="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204" name="Picture 3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54" y="1248"/>
              <a:ext cx="984" cy="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205" name="Picture 3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96" y="1248"/>
              <a:ext cx="96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207" name="Picture 3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04" y="1248"/>
              <a:ext cx="984" cy="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208" name="Picture 4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26" y="1248"/>
              <a:ext cx="984" cy="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210" name="Picture 42" descr="UBlogo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0" y="511175"/>
            <a:ext cx="762000" cy="708025"/>
          </a:xfrm>
          <a:prstGeom prst="rect">
            <a:avLst/>
          </a:prstGeom>
          <a:noFill/>
        </p:spPr>
      </p:pic>
      <p:pic>
        <p:nvPicPr>
          <p:cNvPr id="7211" name="Picture 4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00200" y="434975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Sub-tasks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1828800"/>
            <a:ext cx="6781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this phase the following </a:t>
            </a:r>
            <a:r>
              <a:rPr lang="en-US" sz="2000" dirty="0" smtClean="0"/>
              <a:t>sub-tasks </a:t>
            </a:r>
            <a:r>
              <a:rPr lang="en-US" sz="2000" dirty="0"/>
              <a:t>were implemented: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Design </a:t>
            </a:r>
            <a:r>
              <a:rPr lang="en-US" sz="2000" dirty="0"/>
              <a:t>of a GUI interface to control the stepper motors in the C language.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Setup </a:t>
            </a:r>
            <a:r>
              <a:rPr lang="en-US" sz="2000" dirty="0"/>
              <a:t>of the wireless link between the base station and the projectile.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Design </a:t>
            </a:r>
            <a:r>
              <a:rPr lang="en-US" sz="2000" dirty="0"/>
              <a:t>a hardware circuit for the controller of the stepper motors.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Design </a:t>
            </a:r>
            <a:r>
              <a:rPr lang="en-US" sz="2000" dirty="0"/>
              <a:t>a printed circuit board for the controller.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Integrate </a:t>
            </a:r>
            <a:r>
              <a:rPr lang="en-US" sz="2000" dirty="0"/>
              <a:t>the wireless link with the control circuitry and the stepper motors.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120836" name="Picture 10" descr="Sch Phot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95400"/>
            <a:ext cx="52482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4400" y="56388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Schematic Diagram of the circuit driving the stepper motors.</a:t>
            </a:r>
            <a:endParaRPr lang="en-US" dirty="0"/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" y="1371600"/>
            <a:ext cx="1905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electronic circuit to drive two steppers is designed using software program (EAGLE layout editor 5.2.0).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152400" y="1219200"/>
            <a:ext cx="1143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Printed circuit board design of the control circuitry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147458" name="Picture 12" descr="Board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066800"/>
            <a:ext cx="53625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533400" y="1600200"/>
            <a:ext cx="830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/>
              <a:t>Task #3</a:t>
            </a:r>
            <a:r>
              <a:rPr lang="en-US" sz="3600"/>
              <a:t>: Wireless Camera Component </a:t>
            </a:r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5146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Objectives</a:t>
            </a:r>
          </a:p>
        </p:txBody>
      </p:sp>
      <p:sp>
        <p:nvSpPr>
          <p:cNvPr id="12390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spcAft>
                <a:spcPct val="20000"/>
              </a:spcAft>
              <a:buFont typeface="Arial" charset="0"/>
              <a:buNone/>
            </a:pPr>
            <a:r>
              <a:rPr lang="en-US" sz="2400" smtClean="0"/>
              <a:t>(O1) </a:t>
            </a:r>
            <a:r>
              <a:rPr lang="en-US" sz="2400" i="1" smtClean="0"/>
              <a:t>Investigate micro cameras and miniature power supply for cargo Hybrid UAV glider</a:t>
            </a:r>
            <a:r>
              <a:rPr lang="en-US" sz="2400" smtClean="0"/>
              <a:t> </a:t>
            </a:r>
          </a:p>
          <a:p>
            <a:pPr>
              <a:spcAft>
                <a:spcPct val="20000"/>
              </a:spcAft>
              <a:buFont typeface="Arial" charset="0"/>
              <a:buNone/>
            </a:pPr>
            <a:r>
              <a:rPr lang="en-US" sz="2400" smtClean="0"/>
              <a:t>(O2) </a:t>
            </a:r>
            <a:r>
              <a:rPr lang="en-US" sz="2400" i="1" smtClean="0"/>
              <a:t>Integrate a wireless micro camera system with the UAV and display video on the PC</a:t>
            </a:r>
            <a:r>
              <a:rPr lang="en-US" sz="2400" smtClean="0"/>
              <a:t> </a:t>
            </a:r>
          </a:p>
          <a:p>
            <a:pPr>
              <a:spcAft>
                <a:spcPct val="20000"/>
              </a:spcAft>
              <a:buFont typeface="Arial" charset="0"/>
              <a:buNone/>
            </a:pPr>
            <a:r>
              <a:rPr lang="en-US" sz="2400" smtClean="0"/>
              <a:t>(O3) </a:t>
            </a:r>
            <a:r>
              <a:rPr lang="en-US" sz="2400" i="1" smtClean="0"/>
              <a:t>Demonstrate real time operation of the camera from a computer screen</a:t>
            </a:r>
            <a:r>
              <a:rPr lang="en-US" sz="2400" smtClean="0"/>
              <a:t> </a:t>
            </a:r>
          </a:p>
          <a:p>
            <a:pPr>
              <a:spcAft>
                <a:spcPct val="20000"/>
              </a:spcAft>
              <a:buFont typeface="Arial" charset="0"/>
              <a:buNone/>
            </a:pPr>
            <a:r>
              <a:rPr lang="en-US" sz="2400" smtClean="0"/>
              <a:t>(O4) </a:t>
            </a:r>
            <a:r>
              <a:rPr lang="en-US" sz="2400" i="1" smtClean="0"/>
              <a:t>Configure/integrate the UAVs with micro cameras and miniature power supply and demonstrate control from a computer. UAV may be on a string</a:t>
            </a:r>
            <a:r>
              <a:rPr lang="en-US" sz="24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Equipments</a:t>
            </a:r>
          </a:p>
        </p:txBody>
      </p:sp>
      <p:pic>
        <p:nvPicPr>
          <p:cNvPr id="128004" name="Picture 4" descr="CMDX-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708150"/>
            <a:ext cx="1524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5" descr="VRX-24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219450"/>
            <a:ext cx="1524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400550"/>
            <a:ext cx="1600200" cy="1109663"/>
          </a:xfrm>
          <a:prstGeom prst="rect">
            <a:avLst/>
          </a:prstGeom>
          <a:noFill/>
        </p:spPr>
      </p:pic>
      <p:sp>
        <p:nvSpPr>
          <p:cNvPr id="128009" name="Text Box 9"/>
          <p:cNvSpPr txBox="1">
            <a:spLocks noChangeArrowheads="1"/>
          </p:cNvSpPr>
          <p:nvPr/>
        </p:nvSpPr>
        <p:spPr bwMode="auto">
          <a:xfrm>
            <a:off x="2651125" y="1765300"/>
            <a:ext cx="490855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CMDX-8S Wireless Micro-Camera Component</a:t>
            </a:r>
          </a:p>
          <a:p>
            <a:pPr>
              <a:buFontTx/>
              <a:buChar char="•"/>
            </a:pPr>
            <a:r>
              <a:rPr lang="en-US" altLang="ko-KR" sz="1600">
                <a:ea typeface="굴림" charset="-127"/>
              </a:rPr>
              <a:t> CMOS camera with 2.4 GHz</a:t>
            </a:r>
          </a:p>
          <a:p>
            <a:pPr>
              <a:buFontTx/>
              <a:buChar char="•"/>
            </a:pPr>
            <a:r>
              <a:rPr lang="en-US" altLang="ko-KR" sz="1600">
                <a:ea typeface="굴림" charset="-127"/>
              </a:rPr>
              <a:t> 0.7” x 0.8” x 0.7”</a:t>
            </a:r>
          </a:p>
          <a:p>
            <a:pPr>
              <a:buFontTx/>
              <a:buChar char="•"/>
            </a:pPr>
            <a:r>
              <a:rPr lang="en-US" altLang="ko-KR" sz="1600">
                <a:ea typeface="굴림" charset="-127"/>
              </a:rPr>
              <a:t> 3000 feet (0.6 mile)</a:t>
            </a:r>
            <a:r>
              <a:rPr lang="en-US" altLang="ko-KR">
                <a:ea typeface="굴림" charset="-127"/>
              </a:rPr>
              <a:t>  </a:t>
            </a:r>
            <a:endParaRPr lang="en-US"/>
          </a:p>
        </p:txBody>
      </p:sp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2711450" y="3276600"/>
            <a:ext cx="346075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VRX-24L  Video receiver </a:t>
            </a:r>
          </a:p>
          <a:p>
            <a:pPr>
              <a:buFontTx/>
              <a:buChar char="•"/>
            </a:pPr>
            <a:r>
              <a:rPr lang="en-US" altLang="ko-KR" sz="1600">
                <a:ea typeface="굴림" charset="-127"/>
              </a:rPr>
              <a:t> 8 channels in 2.40 GHz ~ 2.5 GHz </a:t>
            </a:r>
          </a:p>
          <a:p>
            <a:pPr>
              <a:buFontTx/>
              <a:buChar char="•"/>
            </a:pPr>
            <a:r>
              <a:rPr lang="en-US" altLang="ko-KR" sz="1600">
                <a:ea typeface="굴림" charset="-127"/>
              </a:rPr>
              <a:t> 9-12V with 300 mA</a:t>
            </a:r>
          </a:p>
        </p:txBody>
      </p:sp>
      <p:sp>
        <p:nvSpPr>
          <p:cNvPr id="128011" name="Text Box 11"/>
          <p:cNvSpPr txBox="1">
            <a:spLocks noChangeArrowheads="1"/>
          </p:cNvSpPr>
          <p:nvPr/>
        </p:nvSpPr>
        <p:spPr bwMode="auto">
          <a:xfrm>
            <a:off x="2743200" y="4495800"/>
            <a:ext cx="4275138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ADVC-300  DV Converter </a:t>
            </a:r>
          </a:p>
          <a:p>
            <a:pPr>
              <a:buFontTx/>
              <a:buChar char="•"/>
            </a:pPr>
            <a:r>
              <a:rPr lang="en-US" altLang="ko-KR" sz="1600">
                <a:ea typeface="굴림" charset="-127"/>
              </a:rPr>
              <a:t> Converting Analog to Digital </a:t>
            </a:r>
          </a:p>
          <a:p>
            <a:pPr>
              <a:buFontTx/>
              <a:buChar char="•"/>
            </a:pPr>
            <a:r>
              <a:rPr lang="en-US" altLang="ko-KR" sz="1600">
                <a:ea typeface="굴림" charset="-127"/>
              </a:rPr>
              <a:t> Easy to configure wireless video component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382000" cy="792162"/>
          </a:xfrm>
        </p:spPr>
        <p:txBody>
          <a:bodyPr/>
          <a:lstStyle/>
          <a:p>
            <a:r>
              <a:rPr lang="en-US" sz="3200" smtClean="0">
                <a:latin typeface="Arial" charset="0"/>
                <a:cs typeface="Arial" charset="0"/>
              </a:rPr>
              <a:t>Overview of Wireless Camera Component</a:t>
            </a:r>
          </a:p>
        </p:txBody>
      </p:sp>
      <p:graphicFrame>
        <p:nvGraphicFramePr>
          <p:cNvPr id="129028" name="Object 4"/>
          <p:cNvGraphicFramePr>
            <a:graphicFrameLocks noChangeAspect="1"/>
          </p:cNvGraphicFramePr>
          <p:nvPr/>
        </p:nvGraphicFramePr>
        <p:xfrm>
          <a:off x="1371600" y="1373188"/>
          <a:ext cx="6781800" cy="4321175"/>
        </p:xfrm>
        <a:graphic>
          <a:graphicData uri="http://schemas.openxmlformats.org/presentationml/2006/ole">
            <p:oleObj spid="_x0000_s129028" name="Visio" r:id="rId3" imgW="5002911" imgH="318820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smtClean="0">
                <a:latin typeface="Arial" charset="0"/>
                <a:cs typeface="Arial" charset="0"/>
              </a:rPr>
              <a:t>Integration of Wireless Camera with Dummy Projectile</a:t>
            </a:r>
          </a:p>
        </p:txBody>
      </p:sp>
      <p:graphicFrame>
        <p:nvGraphicFramePr>
          <p:cNvPr id="130053" name="Object 5"/>
          <p:cNvGraphicFramePr>
            <a:graphicFrameLocks noChangeAspect="1"/>
          </p:cNvGraphicFramePr>
          <p:nvPr/>
        </p:nvGraphicFramePr>
        <p:xfrm>
          <a:off x="609600" y="1676400"/>
          <a:ext cx="8001000" cy="3746500"/>
        </p:xfrm>
        <a:graphic>
          <a:graphicData uri="http://schemas.openxmlformats.org/presentationml/2006/ole">
            <p:oleObj spid="_x0000_s130053" name="Visio" r:id="rId3" imgW="6139053" imgH="287464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Control Interface Software</a:t>
            </a:r>
          </a:p>
        </p:txBody>
      </p:sp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00200"/>
            <a:ext cx="6858000" cy="41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533400" y="1600200"/>
            <a:ext cx="830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/>
              <a:t>Task #4</a:t>
            </a:r>
            <a:r>
              <a:rPr lang="en-US" sz="3600"/>
              <a:t>: Demonstrations </a:t>
            </a:r>
          </a:p>
        </p:txBody>
      </p:sp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8194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Welcome to UB</a:t>
            </a:r>
          </a:p>
        </p:txBody>
      </p:sp>
      <p:sp>
        <p:nvSpPr>
          <p:cNvPr id="113667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1600200"/>
            <a:ext cx="63246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smtClean="0"/>
              <a:t>University of Bridgeport, Connecticut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City of Bridgeport (Next to New Haven)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Private, International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+4800 undergraduates + graduates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Doctoral intensive comprehensive university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Wonderful location (facing Atlantic ocean and crossing LI, NY)</a:t>
            </a:r>
          </a:p>
          <a:p>
            <a:pPr lvl="1">
              <a:lnSpc>
                <a:spcPct val="80000"/>
              </a:lnSpc>
            </a:pPr>
            <a:r>
              <a:rPr lang="en-US" sz="2400" smtClean="0">
                <a:hlinkClick r:id="rId2"/>
              </a:rPr>
              <a:t>http://www.bridgeport.edu</a:t>
            </a:r>
            <a:endParaRPr lang="en-US" sz="2400" smtClean="0"/>
          </a:p>
          <a:p>
            <a:pPr lvl="1">
              <a:lnSpc>
                <a:spcPct val="80000"/>
              </a:lnSpc>
            </a:pPr>
            <a:endParaRPr lang="en-US" sz="2400" smtClean="0"/>
          </a:p>
          <a:p>
            <a:pPr>
              <a:lnSpc>
                <a:spcPct val="80000"/>
              </a:lnSpc>
            </a:pPr>
            <a:r>
              <a:rPr lang="en-US" sz="2800" smtClean="0"/>
              <a:t>School of Engineering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2</a:t>
            </a:r>
            <a:r>
              <a:rPr lang="en-US" sz="2400" baseline="30000" smtClean="0"/>
              <a:t>nd</a:t>
            </a:r>
            <a:r>
              <a:rPr lang="en-US" sz="2400" smtClean="0"/>
              <a:t> largest in CT 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+1300 in CSE, EE, ME, TM</a:t>
            </a:r>
          </a:p>
          <a:p>
            <a:pPr>
              <a:lnSpc>
                <a:spcPct val="80000"/>
              </a:lnSpc>
            </a:pPr>
            <a:endParaRPr lang="en-US" smtClean="0"/>
          </a:p>
        </p:txBody>
      </p:sp>
      <p:pic>
        <p:nvPicPr>
          <p:cNvPr id="113668" name="Picture 4" descr="University of Bridgepo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2113" y="1676400"/>
            <a:ext cx="2173287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686800" cy="792162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Demo1: Wireless Camera Component</a:t>
            </a:r>
          </a:p>
        </p:txBody>
      </p:sp>
      <p:sp>
        <p:nvSpPr>
          <p:cNvPr id="12595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altLang="ko-KR" sz="2000" smtClean="0">
                <a:ea typeface="굴림" charset="-127"/>
              </a:rPr>
              <a:t>When: February 27, 2009 2:30 PM ~ 3:30 PM</a:t>
            </a:r>
          </a:p>
          <a:p>
            <a:r>
              <a:rPr lang="en-US" altLang="ko-KR" sz="2000" smtClean="0">
                <a:ea typeface="굴림" charset="-127"/>
              </a:rPr>
              <a:t>Where: Seaside Park, Bridgeport, Connecticut</a:t>
            </a:r>
          </a:p>
          <a:p>
            <a:r>
              <a:rPr lang="en-US" altLang="ko-KR" sz="2000" smtClean="0">
                <a:ea typeface="굴림" charset="-127"/>
              </a:rPr>
              <a:t>Car 1 (Blue): Base station including laptop, video receiver, and converter</a:t>
            </a:r>
          </a:p>
          <a:p>
            <a:r>
              <a:rPr lang="en-US" altLang="ko-KR" sz="2000" smtClean="0">
                <a:ea typeface="굴림" charset="-127"/>
              </a:rPr>
              <a:t>Car 2 (Red): Dummy projectile including wireless camera and battery</a:t>
            </a:r>
          </a:p>
          <a:p>
            <a:endParaRPr lang="en-US" sz="2000" smtClean="0"/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0" y="2209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2057400" y="3230563"/>
          <a:ext cx="5257800" cy="2713037"/>
        </p:xfrm>
        <a:graphic>
          <a:graphicData uri="http://schemas.openxmlformats.org/presentationml/2006/ole">
            <p:oleObj spid="_x0000_s125956" name="Visio" r:id="rId3" imgW="4726305" imgH="243801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458200" cy="792162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Demo2:Integration of all components </a:t>
            </a:r>
          </a:p>
        </p:txBody>
      </p:sp>
      <p:sp>
        <p:nvSpPr>
          <p:cNvPr id="13209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ko-KR" sz="2000" smtClean="0">
                <a:ea typeface="굴림" charset="-127"/>
              </a:rPr>
              <a:t>When: March 12, 2009 3:00 PM ~ 4:00 PM</a:t>
            </a:r>
          </a:p>
          <a:p>
            <a:pPr>
              <a:lnSpc>
                <a:spcPct val="90000"/>
              </a:lnSpc>
            </a:pPr>
            <a:r>
              <a:rPr lang="en-US" altLang="ko-KR" sz="2000" smtClean="0">
                <a:ea typeface="굴림" charset="-127"/>
              </a:rPr>
              <a:t>Where: Wireless Mobile laboratory, University of Bridgeport, CT</a:t>
            </a:r>
          </a:p>
          <a:p>
            <a:pPr>
              <a:lnSpc>
                <a:spcPct val="90000"/>
              </a:lnSpc>
            </a:pPr>
            <a:r>
              <a:rPr lang="en-US" altLang="ko-KR" sz="2000" smtClean="0">
                <a:ea typeface="굴림" charset="-127"/>
              </a:rPr>
              <a:t>Base Station: control software, displaying and processing software</a:t>
            </a:r>
          </a:p>
          <a:p>
            <a:pPr>
              <a:lnSpc>
                <a:spcPct val="90000"/>
              </a:lnSpc>
            </a:pPr>
            <a:r>
              <a:rPr lang="en-US" altLang="ko-KR" sz="2000" smtClean="0">
                <a:ea typeface="굴림" charset="-127"/>
              </a:rPr>
              <a:t>Wireless Component: transmitter, receiver, and control motors</a:t>
            </a:r>
          </a:p>
          <a:p>
            <a:pPr>
              <a:lnSpc>
                <a:spcPct val="90000"/>
              </a:lnSpc>
            </a:pPr>
            <a:r>
              <a:rPr lang="en-US" altLang="ko-KR" sz="2000" smtClean="0">
                <a:ea typeface="굴림" charset="-127"/>
              </a:rPr>
              <a:t>Dummy Projectile: wireless camera and battery</a:t>
            </a:r>
            <a:endParaRPr lang="en-US" sz="2000" smtClean="0"/>
          </a:p>
        </p:txBody>
      </p:sp>
      <p:graphicFrame>
        <p:nvGraphicFramePr>
          <p:cNvPr id="132100" name="Object 4"/>
          <p:cNvGraphicFramePr>
            <a:graphicFrameLocks noChangeAspect="1"/>
          </p:cNvGraphicFramePr>
          <p:nvPr/>
        </p:nvGraphicFramePr>
        <p:xfrm>
          <a:off x="1676400" y="3330575"/>
          <a:ext cx="6137275" cy="2846388"/>
        </p:xfrm>
        <a:graphic>
          <a:graphicData uri="http://schemas.openxmlformats.org/presentationml/2006/ole">
            <p:oleObj spid="_x0000_s132100" name="Visio" r:id="rId3" imgW="6746748" imgH="312953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229600" cy="792163"/>
          </a:xfrm>
        </p:spPr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Prototype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8600" y="1828800"/>
            <a:ext cx="8534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A prototype was implemented which demonstrates </a:t>
            </a:r>
            <a:r>
              <a:rPr lang="en-US" sz="2000" dirty="0"/>
              <a:t>the following</a:t>
            </a:r>
          </a:p>
          <a:p>
            <a:r>
              <a:rPr lang="en-US" sz="2000" dirty="0"/>
              <a:t>functions: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 </a:t>
            </a:r>
            <a:r>
              <a:rPr lang="en-US" sz="2000" dirty="0"/>
              <a:t>wireless camera sends a signal to the base station.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The </a:t>
            </a:r>
            <a:r>
              <a:rPr lang="en-US" sz="2000" dirty="0"/>
              <a:t>base station sends a wireless signal to the control circuitry of the motors installed </a:t>
            </a:r>
            <a:r>
              <a:rPr lang="en-US" sz="2000" dirty="0" smtClean="0"/>
              <a:t>in the </a:t>
            </a:r>
            <a:r>
              <a:rPr lang="en-US" sz="2000" dirty="0"/>
              <a:t>projectile.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The </a:t>
            </a:r>
            <a:r>
              <a:rPr lang="en-US" sz="2000" dirty="0"/>
              <a:t>control circuitry advances the steppers motors forward or backward to control </a:t>
            </a:r>
            <a:r>
              <a:rPr lang="en-US" sz="2000" dirty="0" smtClean="0"/>
              <a:t>the wings </a:t>
            </a:r>
            <a:r>
              <a:rPr lang="en-US" sz="2000" dirty="0"/>
              <a:t>of the projectile.</a:t>
            </a:r>
          </a:p>
          <a:p>
            <a:pPr marL="457200" indent="-457200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229600" cy="792163"/>
          </a:xfrm>
        </p:spPr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Future 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2057400"/>
            <a:ext cx="6553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Implementation of an accurate video processing  and control algorithm in the base station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Integrating the wireless receivers and transmitters inside the projectile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Incorporating the power sources inside the projectile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Control </a:t>
            </a:r>
          </a:p>
          <a:p>
            <a:pPr lvl="0"/>
            <a:r>
              <a:rPr lang="en-US" dirty="0" smtClean="0"/>
              <a:t>Communications</a:t>
            </a:r>
          </a:p>
          <a:p>
            <a:pPr lvl="0"/>
            <a:r>
              <a:rPr lang="en-US" dirty="0" smtClean="0"/>
              <a:t>Image and video processing</a:t>
            </a:r>
          </a:p>
          <a:p>
            <a:pPr lvl="0"/>
            <a:r>
              <a:rPr lang="en-US" dirty="0" smtClean="0"/>
              <a:t>Integration and Implementation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 (2009 – 2010)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Plan in the Communications Area 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219200"/>
            <a:ext cx="252959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33400" y="1447800"/>
            <a:ext cx="6096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Design of a secure multi-band printed curvature  antenna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Full implementation of 2 way secure (encrypted) communications.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800" dirty="0" smtClean="0"/>
              <a:t>Implementation of RF antenna.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Work Plan in the Control Area 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pic>
        <p:nvPicPr>
          <p:cNvPr id="13721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066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57200" y="1447800"/>
            <a:ext cx="4495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400" dirty="0" smtClean="0"/>
              <a:t>Design and simulation of a small-size, low cost MEMS inertial navigation system for the flight control of the UAV projectile.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/>
              <a:t>The control circuitry design of the UAV projectile (e.g. circuitry for the flight control system).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 smtClean="0"/>
              <a:t>Implementation of the PCB (printed circuit board) design and fabrication for the UAV projectile.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Plan in the Image and video processing Area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533400" y="1524000"/>
            <a:ext cx="4495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84807"/>
              </a:buClr>
              <a:buSzPct val="130000"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Developing accurate video processing and control algorithms in the base station. 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84807"/>
              </a:buClr>
              <a:buSzPct val="130000"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Designing and implementing a prototype high performance clusters for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fast video processing. 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84807"/>
              </a:buClr>
              <a:buSzPct val="130000"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Implementing an evaluation system for hybrid projectile.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84807"/>
              </a:buClr>
              <a:buSzPct val="130000"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84807"/>
              </a:buClr>
              <a:buSzPct val="130000"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65890" name="Object 2"/>
          <p:cNvGraphicFramePr>
            <a:graphicFrameLocks noChangeAspect="1"/>
          </p:cNvGraphicFramePr>
          <p:nvPr/>
        </p:nvGraphicFramePr>
        <p:xfrm>
          <a:off x="5091221" y="1447800"/>
          <a:ext cx="3839518" cy="1981200"/>
        </p:xfrm>
        <a:graphic>
          <a:graphicData uri="http://schemas.openxmlformats.org/presentationml/2006/ole">
            <p:oleObj spid="_x0000_s164866" name="Visio" r:id="rId3" imgW="4726305" imgH="243801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Integrating and implementing the system 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Integrating the results of the University of Hartford</a:t>
            </a:r>
          </a:p>
          <a:p>
            <a:pPr lvl="0"/>
            <a:r>
              <a:rPr lang="en-US" dirty="0" smtClean="0"/>
              <a:t>Integrating the results of the University of Connecticut</a:t>
            </a:r>
          </a:p>
          <a:p>
            <a:pPr lvl="0"/>
            <a:r>
              <a:rPr lang="en-US" dirty="0" smtClean="0"/>
              <a:t>Full implementation of the system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229600" cy="792163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Any questions?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2346325"/>
            <a:ext cx="731520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500" b="1">
                <a:solidFill>
                  <a:srgbClr val="0004B0"/>
                </a:solidFill>
                <a:latin typeface="Calibri" pitchFamily="34" charset="0"/>
              </a:rPr>
              <a:t>Thank you !</a:t>
            </a:r>
          </a:p>
        </p:txBody>
      </p:sp>
      <p:sp>
        <p:nvSpPr>
          <p:cNvPr id="8" name="Oval 7"/>
          <p:cNvSpPr/>
          <p:nvPr/>
        </p:nvSpPr>
        <p:spPr>
          <a:xfrm>
            <a:off x="5992813" y="3294063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32513" y="3294063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Arc 9"/>
          <p:cNvSpPr>
            <a:spLocks noChangeArrowheads="1"/>
          </p:cNvSpPr>
          <p:nvPr/>
        </p:nvSpPr>
        <p:spPr bwMode="auto">
          <a:xfrm rot="7185578">
            <a:off x="5889625" y="3124200"/>
            <a:ext cx="304800" cy="457200"/>
          </a:xfrm>
          <a:custGeom>
            <a:avLst/>
            <a:gdLst>
              <a:gd name="T0" fmla="*/ 152400 w 304800"/>
              <a:gd name="T1" fmla="*/ 0 h 457200"/>
              <a:gd name="T2" fmla="*/ 152400 w 304800"/>
              <a:gd name="T3" fmla="*/ 228600 h 457200"/>
              <a:gd name="T4" fmla="*/ 304800 w 304800"/>
              <a:gd name="T5" fmla="*/ 228600 h 457200"/>
              <a:gd name="T6" fmla="*/ 11796480 60000 65536"/>
              <a:gd name="T7" fmla="*/ 11796480 60000 65536"/>
              <a:gd name="T8" fmla="*/ 5898240 60000 65536"/>
              <a:gd name="T9" fmla="*/ 152400 w 304800"/>
              <a:gd name="T10" fmla="*/ 0 h 457200"/>
              <a:gd name="T11" fmla="*/ 304800 w 304800"/>
              <a:gd name="T12" fmla="*/ 228600 h 457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4800" h="457200" stroke="0">
                <a:moveTo>
                  <a:pt x="152400" y="0"/>
                </a:moveTo>
                <a:lnTo>
                  <a:pt x="152399" y="0"/>
                </a:lnTo>
                <a:cubicBezTo>
                  <a:pt x="236568" y="0"/>
                  <a:pt x="304800" y="102347"/>
                  <a:pt x="304800" y="228600"/>
                </a:cubicBezTo>
                <a:lnTo>
                  <a:pt x="152400" y="228600"/>
                </a:lnTo>
                <a:close/>
              </a:path>
              <a:path w="304800" h="457200" fill="none">
                <a:moveTo>
                  <a:pt x="152400" y="0"/>
                </a:moveTo>
                <a:lnTo>
                  <a:pt x="152399" y="0"/>
                </a:lnTo>
                <a:cubicBezTo>
                  <a:pt x="236568" y="0"/>
                  <a:pt x="304800" y="102347"/>
                  <a:pt x="304800" y="228600"/>
                </a:cubicBezTo>
              </a:path>
            </a:pathLst>
          </a:custGeom>
          <a:noFill/>
          <a:ln w="28575" algn="ctr">
            <a:solidFill>
              <a:srgbClr val="0004B0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Hybrid Projectile Project </a:t>
            </a:r>
            <a:r>
              <a:rPr lang="en-US" sz="2800" b="0" smtClean="0">
                <a:latin typeface="Arial" charset="0"/>
                <a:cs typeface="Arial" charset="0"/>
              </a:rPr>
              <a:t>@</a:t>
            </a:r>
            <a:r>
              <a:rPr lang="en-US" smtClean="0">
                <a:latin typeface="Arial" charset="0"/>
                <a:cs typeface="Arial" charset="0"/>
              </a:rPr>
              <a:t>UB</a:t>
            </a:r>
          </a:p>
        </p:txBody>
      </p:sp>
      <p:sp>
        <p:nvSpPr>
          <p:cNvPr id="11776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Period: Aug. 1, 2008 ~ Dec. 31, 2008</a:t>
            </a:r>
          </a:p>
          <a:p>
            <a:r>
              <a:rPr lang="en-US" smtClean="0"/>
              <a:t>Amount: $ 20,000</a:t>
            </a:r>
          </a:p>
          <a:p>
            <a:r>
              <a:rPr lang="en-US" smtClean="0"/>
              <a:t>Members</a:t>
            </a:r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352800"/>
            <a:ext cx="952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800600"/>
            <a:ext cx="952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800600"/>
            <a:ext cx="952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7767" name="Text Box 7"/>
          <p:cNvSpPr txBox="1">
            <a:spLocks noChangeArrowheads="1"/>
          </p:cNvSpPr>
          <p:nvPr/>
        </p:nvSpPr>
        <p:spPr bwMode="auto">
          <a:xfrm>
            <a:off x="1905000" y="3389313"/>
            <a:ext cx="53149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/>
              <a:t>PI: Dr. Tarek </a:t>
            </a:r>
            <a:r>
              <a:rPr lang="en-US" b="1" dirty="0" smtClean="0"/>
              <a:t>Sobh</a:t>
            </a:r>
            <a:endParaRPr lang="en-US" b="1" dirty="0"/>
          </a:p>
          <a:p>
            <a:r>
              <a:rPr lang="en-US" dirty="0"/>
              <a:t>Vice President for Graduate Studies and Research</a:t>
            </a:r>
            <a:br>
              <a:rPr lang="en-US" dirty="0"/>
            </a:br>
            <a:r>
              <a:rPr lang="en-US" dirty="0"/>
              <a:t>Dean of the School of Engineering </a:t>
            </a:r>
          </a:p>
        </p:txBody>
      </p:sp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5943600" y="4800600"/>
            <a:ext cx="2749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CoPI: Dr. Jeongkyu Lee</a:t>
            </a:r>
          </a:p>
          <a:p>
            <a:r>
              <a:rPr lang="en-US"/>
              <a:t>Assistant Professor</a:t>
            </a:r>
          </a:p>
          <a:p>
            <a:r>
              <a:rPr lang="en-US"/>
              <a:t>Dept. of CSE </a:t>
            </a: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1905000" y="4800600"/>
            <a:ext cx="2927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CoPI: Dr. Khaled Elleithy</a:t>
            </a:r>
            <a:r>
              <a:rPr lang="en-US"/>
              <a:t> </a:t>
            </a:r>
            <a:endParaRPr lang="en-US" b="1"/>
          </a:p>
          <a:p>
            <a:r>
              <a:rPr lang="en-US"/>
              <a:t>Professor of CSE</a:t>
            </a:r>
          </a:p>
          <a:p>
            <a:r>
              <a:rPr lang="en-US"/>
              <a:t>Associate Dean for </a:t>
            </a:r>
          </a:p>
          <a:p>
            <a:r>
              <a:rPr lang="en-US"/>
              <a:t>Graduate Programs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Overview</a:t>
            </a:r>
          </a:p>
        </p:txBody>
      </p:sp>
      <p:graphicFrame>
        <p:nvGraphicFramePr>
          <p:cNvPr id="133122" name="Object 2"/>
          <p:cNvGraphicFramePr>
            <a:graphicFrameLocks noChangeAspect="1"/>
          </p:cNvGraphicFramePr>
          <p:nvPr/>
        </p:nvGraphicFramePr>
        <p:xfrm>
          <a:off x="1828800" y="1600200"/>
          <a:ext cx="5607050" cy="3554413"/>
        </p:xfrm>
        <a:graphic>
          <a:graphicData uri="http://schemas.openxmlformats.org/presentationml/2006/ole">
            <p:oleObj spid="_x0000_s133122" r:id="rId3" imgW="5606280" imgH="35542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Work Tasks</a:t>
            </a:r>
          </a:p>
        </p:txBody>
      </p:sp>
      <p:sp>
        <p:nvSpPr>
          <p:cNvPr id="11673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b="1" smtClean="0"/>
              <a:t>Task #1</a:t>
            </a:r>
            <a:r>
              <a:rPr lang="en-US" smtClean="0"/>
              <a:t>: Investigation Wireless transmitters and Receivers</a:t>
            </a:r>
          </a:p>
          <a:p>
            <a:r>
              <a:rPr lang="en-US" b="1" smtClean="0"/>
              <a:t>Task #2</a:t>
            </a:r>
            <a:r>
              <a:rPr lang="en-US" smtClean="0"/>
              <a:t>: System Implementation </a:t>
            </a:r>
          </a:p>
          <a:p>
            <a:r>
              <a:rPr lang="en-US" b="1" smtClean="0"/>
              <a:t>Task #3</a:t>
            </a:r>
            <a:r>
              <a:rPr lang="en-US" smtClean="0"/>
              <a:t>: Wireless Camera Component </a:t>
            </a:r>
          </a:p>
          <a:p>
            <a:r>
              <a:rPr lang="en-US" b="1" smtClean="0"/>
              <a:t>Task #4</a:t>
            </a:r>
            <a:r>
              <a:rPr lang="en-US" smtClean="0"/>
              <a:t>: Demonstrations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4850" y="2965450"/>
            <a:ext cx="394335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8789" name="Rectang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457200" y="1600200"/>
            <a:ext cx="68738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/>
              <a:t>Task #1</a:t>
            </a:r>
            <a:r>
              <a:rPr lang="en-US" sz="3600"/>
              <a:t>: Investigation Wireless transmitters and Receivers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3581400"/>
            <a:ext cx="358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this </a:t>
            </a:r>
            <a:r>
              <a:rPr lang="en-US" dirty="0" smtClean="0"/>
              <a:t>task it </a:t>
            </a:r>
            <a:r>
              <a:rPr lang="en-US" dirty="0"/>
              <a:t>was required to investigate wireless components, transmitter, receiver, antenna.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2083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2240280"/>
          <a:ext cx="6095999" cy="2438400"/>
        </p:xfrm>
        <a:graphic>
          <a:graphicData uri="http://schemas.openxmlformats.org/drawingml/2006/table">
            <a:tbl>
              <a:tblPr/>
              <a:tblGrid>
                <a:gridCol w="1269105"/>
                <a:gridCol w="1495257"/>
                <a:gridCol w="1636128"/>
                <a:gridCol w="694881"/>
                <a:gridCol w="1000628"/>
              </a:tblGrid>
              <a:tr h="3638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Name/part number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Description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Vendor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Quantity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Estimated Price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7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CMDX-8S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Wireless micro-camera system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</a:rPr>
                        <a:t>(0.7 x 0.8 x 0.7"</a:t>
                      </a:r>
                      <a:br>
                        <a:rPr lang="en-US" sz="1200" b="1">
                          <a:latin typeface="Times New Roman"/>
                          <a:ea typeface="Times New Roman"/>
                        </a:rPr>
                      </a:br>
                      <a:r>
                        <a:rPr lang="en-US" sz="1200" b="1">
                          <a:latin typeface="Times New Roman"/>
                          <a:ea typeface="Times New Roman"/>
                        </a:rPr>
                        <a:t>0.24 Oz), 68mA, 9V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www.bhphotovideo.com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$720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9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VRX-24L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Video receiver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www.bhphotovideo.com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$272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9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ADVC-300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DV converter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www.bhphotovideo.com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$500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8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IRIS mote (2.4 GHz)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Wireless module</a:t>
                      </a:r>
                      <a:r>
                        <a:rPr lang="en-US" sz="1200" b="1">
                          <a:latin typeface="Times New Roman"/>
                          <a:ea typeface="Times New Roman"/>
                        </a:rPr>
                        <a:t> (58 x 32 x 7) mm, 0.7 Oz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www.xbow.com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$115 (each)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9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MIB 520 CB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PC interface board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www.xbow.com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$75 (each)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403-1000-ND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Small motors 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latin typeface="Times New Roman"/>
                          <a:ea typeface="Times New Roman"/>
                        </a:rPr>
                        <a:t>http://www.digikey.com/</a:t>
                      </a: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$20 (each)</a:t>
                      </a: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9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</a:endParaRP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225" marR="682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731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b="1"/>
              <a:t>Task #2</a:t>
            </a:r>
            <a:r>
              <a:rPr lang="en-US" sz="3600"/>
              <a:t>: System Implementation </a:t>
            </a:r>
          </a:p>
        </p:txBody>
      </p:sp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819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33400" y="2362200"/>
            <a:ext cx="243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objective of this </a:t>
            </a:r>
            <a:r>
              <a:rPr lang="en-US" dirty="0" smtClean="0"/>
              <a:t>task is </a:t>
            </a:r>
            <a:r>
              <a:rPr lang="en-US" dirty="0"/>
              <a:t>to design and integrate wireless components with UAV Control.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Overview</a:t>
            </a: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7775" y="1647825"/>
            <a:ext cx="66484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4580</TotalTime>
  <Words>978</Words>
  <Application>Microsoft Office PowerPoint</Application>
  <PresentationFormat>On-screen Show (4:3)</PresentationFormat>
  <Paragraphs>157</Paragraphs>
  <Slides>29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Visio</vt:lpstr>
      <vt:lpstr>Design and Implementation of the Wireless Link and Wireless Camera Components of the Gun Launched Hybrid Projectile System</vt:lpstr>
      <vt:lpstr>Welcome to UB</vt:lpstr>
      <vt:lpstr>Hybrid Projectile Project @UB</vt:lpstr>
      <vt:lpstr>Overview</vt:lpstr>
      <vt:lpstr>Work Tasks</vt:lpstr>
      <vt:lpstr>Slide 6</vt:lpstr>
      <vt:lpstr>Slide 7</vt:lpstr>
      <vt:lpstr>Slide 8</vt:lpstr>
      <vt:lpstr>Overview</vt:lpstr>
      <vt:lpstr>Sub-tasks</vt:lpstr>
      <vt:lpstr>Slide 11</vt:lpstr>
      <vt:lpstr>Slide 12</vt:lpstr>
      <vt:lpstr>Slide 13</vt:lpstr>
      <vt:lpstr>Objectives</vt:lpstr>
      <vt:lpstr>Equipments</vt:lpstr>
      <vt:lpstr>Overview of Wireless Camera Component</vt:lpstr>
      <vt:lpstr>Integration of Wireless Camera with Dummy Projectile</vt:lpstr>
      <vt:lpstr>Control Interface Software</vt:lpstr>
      <vt:lpstr>Slide 19</vt:lpstr>
      <vt:lpstr>Demo1: Wireless Camera Component</vt:lpstr>
      <vt:lpstr>Demo2:Integration of all components </vt:lpstr>
      <vt:lpstr>Prototype</vt:lpstr>
      <vt:lpstr>Future Work</vt:lpstr>
      <vt:lpstr>Tasks (2009 – 2010)</vt:lpstr>
      <vt:lpstr>Work Plan in the Communications Area </vt:lpstr>
      <vt:lpstr>Work Plan in the Control Area </vt:lpstr>
      <vt:lpstr>Work Plan in the Image and video processing Area</vt:lpstr>
      <vt:lpstr>Integrating and implementing the system </vt:lpstr>
      <vt:lpstr>Any 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elleithy</dc:creator>
  <cp:lastModifiedBy>elleithy</cp:lastModifiedBy>
  <cp:revision>362</cp:revision>
  <dcterms:created xsi:type="dcterms:W3CDTF">2006-08-16T00:00:00Z</dcterms:created>
  <dcterms:modified xsi:type="dcterms:W3CDTF">2010-03-30T02:39:50Z</dcterms:modified>
</cp:coreProperties>
</file>