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handoutMasterIdLst>
    <p:handoutMasterId r:id="rId39"/>
  </p:handoutMasterIdLst>
  <p:sldIdLst>
    <p:sldId id="256" r:id="rId2"/>
    <p:sldId id="259" r:id="rId3"/>
    <p:sldId id="261" r:id="rId4"/>
    <p:sldId id="328" r:id="rId5"/>
    <p:sldId id="262" r:id="rId6"/>
    <p:sldId id="264" r:id="rId7"/>
    <p:sldId id="265" r:id="rId8"/>
    <p:sldId id="266" r:id="rId9"/>
    <p:sldId id="267" r:id="rId10"/>
    <p:sldId id="293" r:id="rId11"/>
    <p:sldId id="304" r:id="rId12"/>
    <p:sldId id="305" r:id="rId13"/>
    <p:sldId id="294" r:id="rId14"/>
    <p:sldId id="306" r:id="rId15"/>
    <p:sldId id="313" r:id="rId16"/>
    <p:sldId id="302" r:id="rId17"/>
    <p:sldId id="287" r:id="rId18"/>
    <p:sldId id="274" r:id="rId19"/>
    <p:sldId id="303" r:id="rId20"/>
    <p:sldId id="325" r:id="rId21"/>
    <p:sldId id="327" r:id="rId22"/>
    <p:sldId id="316" r:id="rId23"/>
    <p:sldId id="317" r:id="rId24"/>
    <p:sldId id="318" r:id="rId25"/>
    <p:sldId id="319" r:id="rId26"/>
    <p:sldId id="322" r:id="rId27"/>
    <p:sldId id="277" r:id="rId28"/>
    <p:sldId id="278" r:id="rId29"/>
    <p:sldId id="279" r:id="rId30"/>
    <p:sldId id="284" r:id="rId31"/>
    <p:sldId id="315" r:id="rId32"/>
    <p:sldId id="308" r:id="rId33"/>
    <p:sldId id="309" r:id="rId34"/>
    <p:sldId id="310" r:id="rId35"/>
    <p:sldId id="311" r:id="rId36"/>
    <p:sldId id="312" r:id="rId3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A" initials="G" lastIdx="3" clrIdx="0"/>
  <p:cmAuthor id="1" name="Lewis" initials="L" lastIdx="4" clrIdx="1"/>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436" autoAdjust="0"/>
    <p:restoredTop sz="94660"/>
  </p:normalViewPr>
  <p:slideViewPr>
    <p:cSldViewPr>
      <p:cViewPr varScale="1">
        <p:scale>
          <a:sx n="77" d="100"/>
          <a:sy n="77" d="100"/>
        </p:scale>
        <p:origin x="-57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3EE59B99-94F5-47B5-8E1C-F797636AD879}" type="datetimeFigureOut">
              <a:rPr lang="en-US" smtClean="0"/>
              <a:pPr/>
              <a:t>9/18/2012</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714C7966-9F2B-412B-B7A7-2599BA13E5C2}"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099A52B-7F5B-4102-86FC-7D47C455B840}" type="datetimeFigureOut">
              <a:rPr lang="en-US" smtClean="0"/>
              <a:pPr/>
              <a:t>9/18/2012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87B8FE14-68C4-42CD-8C7A-E081B1EC5A8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w="9525"/>
        </p:spPr>
        <p:txBody>
          <a:bodyPr/>
          <a:lstStyle/>
          <a:p>
            <a:pPr eaLnBrk="1" hangingPunct="1"/>
            <a:endParaRPr lang="en-US" dirty="0" smtClean="0">
              <a:cs typeface="Arial" pitchFamily="34" charset="0"/>
            </a:endParaRPr>
          </a:p>
        </p:txBody>
      </p:sp>
      <p:sp>
        <p:nvSpPr>
          <p:cNvPr id="41988" name="Footer Placeholder 3"/>
          <p:cNvSpPr>
            <a:spLocks noGrp="1"/>
          </p:cNvSpPr>
          <p:nvPr>
            <p:ph type="ftr" sz="quarter" idx="4"/>
          </p:nvPr>
        </p:nvSpPr>
        <p:spPr/>
        <p:txBody>
          <a:bodyPr/>
          <a:lstStyle/>
          <a:p>
            <a:pPr>
              <a:defRPr/>
            </a:pPr>
            <a:r>
              <a:rPr lang="en-US" smtClean="0"/>
              <a:t>MKT-SOB-SOE- 3-8-10</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w="9525"/>
        </p:spPr>
        <p:txBody>
          <a:bodyPr/>
          <a:lstStyle/>
          <a:p>
            <a:pPr eaLnBrk="1" hangingPunct="1"/>
            <a:endParaRPr lang="en-US" smtClean="0">
              <a:cs typeface="Arial" pitchFamily="34" charset="0"/>
            </a:endParaRPr>
          </a:p>
        </p:txBody>
      </p:sp>
      <p:sp>
        <p:nvSpPr>
          <p:cNvPr id="49156" name="Footer Placeholder 3"/>
          <p:cNvSpPr>
            <a:spLocks noGrp="1"/>
          </p:cNvSpPr>
          <p:nvPr>
            <p:ph type="ftr" sz="quarter" idx="4"/>
          </p:nvPr>
        </p:nvSpPr>
        <p:spPr/>
        <p:txBody>
          <a:bodyPr/>
          <a:lstStyle/>
          <a:p>
            <a:pPr>
              <a:defRPr/>
            </a:pPr>
            <a:r>
              <a:rPr lang="en-US" smtClean="0"/>
              <a:t>MKT-SOB-SOE- 3-8-10</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w="9525"/>
        </p:spPr>
        <p:txBody>
          <a:bodyPr/>
          <a:lstStyle/>
          <a:p>
            <a:pPr eaLnBrk="1" hangingPunct="1"/>
            <a:endParaRPr lang="en-US" smtClean="0">
              <a:cs typeface="Arial" pitchFamily="34" charset="0"/>
            </a:endParaRPr>
          </a:p>
        </p:txBody>
      </p:sp>
      <p:sp>
        <p:nvSpPr>
          <p:cNvPr id="51204" name="Footer Placeholder 3"/>
          <p:cNvSpPr>
            <a:spLocks noGrp="1"/>
          </p:cNvSpPr>
          <p:nvPr>
            <p:ph type="ftr" sz="quarter" idx="4"/>
          </p:nvPr>
        </p:nvSpPr>
        <p:spPr/>
        <p:txBody>
          <a:bodyPr/>
          <a:lstStyle/>
          <a:p>
            <a:pPr>
              <a:defRPr/>
            </a:pPr>
            <a:r>
              <a:rPr lang="en-US" smtClean="0"/>
              <a:t>MKT-SOB-SOE- 3-8-10</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B8FE14-68C4-42CD-8C7A-E081B1EC5A81}" type="slidenum">
              <a:rPr lang="en-US" smtClean="0"/>
              <a:pPr/>
              <a:t>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B8FE14-68C4-42CD-8C7A-E081B1EC5A81}" type="slidenum">
              <a:rPr lang="en-US" smtClean="0"/>
              <a:pPr/>
              <a:t>10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7B8FE14-68C4-42CD-8C7A-E081B1EC5A81}" type="slidenum">
              <a:rPr lang="en-US" smtClean="0"/>
              <a:pPr/>
              <a:t>17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7B8FE14-68C4-42CD-8C7A-E081B1EC5A81}" type="slidenum">
              <a:rPr lang="en-US" smtClean="0"/>
              <a:pPr/>
              <a:t>19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w="9525"/>
        </p:spPr>
        <p:txBody>
          <a:bodyPr/>
          <a:lstStyle/>
          <a:p>
            <a:pPr eaLnBrk="1" hangingPunct="1"/>
            <a:endParaRPr lang="en-US" smtClean="0">
              <a:cs typeface="Arial" pitchFamily="34" charset="0"/>
            </a:endParaRPr>
          </a:p>
        </p:txBody>
      </p:sp>
      <p:sp>
        <p:nvSpPr>
          <p:cNvPr id="52228" name="Footer Placeholder 3"/>
          <p:cNvSpPr>
            <a:spLocks noGrp="1"/>
          </p:cNvSpPr>
          <p:nvPr>
            <p:ph type="ftr" sz="quarter" idx="4"/>
          </p:nvPr>
        </p:nvSpPr>
        <p:spPr/>
        <p:txBody>
          <a:bodyPr/>
          <a:lstStyle/>
          <a:p>
            <a:pPr>
              <a:defRPr/>
            </a:pPr>
            <a:r>
              <a:rPr lang="en-US" smtClean="0"/>
              <a:t>MKT-SOB-SOE- 3-8-10</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w="9525"/>
        </p:spPr>
        <p:txBody>
          <a:bodyPr/>
          <a:lstStyle/>
          <a:p>
            <a:pPr eaLnBrk="1" hangingPunct="1"/>
            <a:endParaRPr lang="en-US" smtClean="0">
              <a:cs typeface="Arial" pitchFamily="34" charset="0"/>
            </a:endParaRPr>
          </a:p>
        </p:txBody>
      </p:sp>
      <p:sp>
        <p:nvSpPr>
          <p:cNvPr id="45060" name="Footer Placeholder 3"/>
          <p:cNvSpPr>
            <a:spLocks noGrp="1"/>
          </p:cNvSpPr>
          <p:nvPr>
            <p:ph type="ftr" sz="quarter" idx="4"/>
          </p:nvPr>
        </p:nvSpPr>
        <p:spPr/>
        <p:txBody>
          <a:bodyPr/>
          <a:lstStyle/>
          <a:p>
            <a:pPr>
              <a:defRPr/>
            </a:pPr>
            <a:r>
              <a:rPr lang="en-US" smtClean="0"/>
              <a:t>MKT-SOB-SOE- 3-8-10</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w="9525"/>
        </p:spPr>
        <p:txBody>
          <a:bodyPr/>
          <a:lstStyle/>
          <a:p>
            <a:pPr eaLnBrk="1" hangingPunct="1"/>
            <a:endParaRPr lang="en-US" smtClean="0">
              <a:cs typeface="Arial" pitchFamily="34" charset="0"/>
            </a:endParaRPr>
          </a:p>
        </p:txBody>
      </p:sp>
      <p:sp>
        <p:nvSpPr>
          <p:cNvPr id="52228" name="Footer Placeholder 3"/>
          <p:cNvSpPr>
            <a:spLocks noGrp="1"/>
          </p:cNvSpPr>
          <p:nvPr>
            <p:ph type="ftr" sz="quarter" idx="4"/>
          </p:nvPr>
        </p:nvSpPr>
        <p:spPr/>
        <p:txBody>
          <a:bodyPr/>
          <a:lstStyle/>
          <a:p>
            <a:pPr>
              <a:defRPr/>
            </a:pPr>
            <a:r>
              <a:rPr lang="en-US" smtClean="0"/>
              <a:t>MKT-SOB-SOE- 3-8-10</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w="9525"/>
        </p:spPr>
        <p:txBody>
          <a:bodyPr/>
          <a:lstStyle/>
          <a:p>
            <a:pPr eaLnBrk="1" hangingPunct="1"/>
            <a:endParaRPr lang="en-US" smtClean="0">
              <a:cs typeface="Arial" pitchFamily="34" charset="0"/>
            </a:endParaRPr>
          </a:p>
        </p:txBody>
      </p:sp>
      <p:sp>
        <p:nvSpPr>
          <p:cNvPr id="48132" name="Footer Placeholder 3"/>
          <p:cNvSpPr>
            <a:spLocks noGrp="1"/>
          </p:cNvSpPr>
          <p:nvPr>
            <p:ph type="ftr" sz="quarter" idx="4"/>
          </p:nvPr>
        </p:nvSpPr>
        <p:spPr/>
        <p:txBody>
          <a:bodyPr/>
          <a:lstStyle/>
          <a:p>
            <a:pPr>
              <a:defRPr/>
            </a:pPr>
            <a:r>
              <a:rPr lang="en-US" smtClean="0"/>
              <a:t>MKT-SOB-SOE- 3-8-10</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000">
                <a:solidFill>
                  <a:schemeClr val="bg1">
                    <a:lumMod val="65000"/>
                  </a:schemeClr>
                </a:solidFill>
                <a:latin typeface="Times New Roman" pitchFamily="18" charset="0"/>
                <a:cs typeface="Times New Roman" pitchFamily="18" charset="0"/>
              </a:defRPr>
            </a:lvl1pPr>
          </a:lstStyle>
          <a:p>
            <a:endParaRPr lang="en-US" dirty="0"/>
          </a:p>
        </p:txBody>
      </p:sp>
      <p:sp>
        <p:nvSpPr>
          <p:cNvPr id="6" name="Slide Number Placeholder 5"/>
          <p:cNvSpPr>
            <a:spLocks noGrp="1"/>
          </p:cNvSpPr>
          <p:nvPr>
            <p:ph type="sldNum" sz="quarter" idx="12"/>
          </p:nvPr>
        </p:nvSpPr>
        <p:spPr/>
        <p:txBody>
          <a:bodyPr/>
          <a:lstStyle/>
          <a:p>
            <a:fld id="{9864A289-0D15-47A1-A3F4-E290219EF54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dirty="0" smtClean="0"/>
              <a:t>Proposed Ph.D-TM-9-18-12</a:t>
            </a:r>
            <a:endParaRPr lang="en-US" dirty="0"/>
          </a:p>
        </p:txBody>
      </p:sp>
      <p:sp>
        <p:nvSpPr>
          <p:cNvPr id="6" name="Slide Number Placeholder 5"/>
          <p:cNvSpPr>
            <a:spLocks noGrp="1"/>
          </p:cNvSpPr>
          <p:nvPr>
            <p:ph type="sldNum" sz="quarter" idx="12"/>
          </p:nvPr>
        </p:nvSpPr>
        <p:spPr/>
        <p:txBody>
          <a:bodyPr/>
          <a:lstStyle/>
          <a:p>
            <a:fld id="{9864A289-0D15-47A1-A3F4-E290219EF54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dirty="0" smtClean="0"/>
              <a:t>Proposed Ph.D-TM-9-18-12</a:t>
            </a:r>
            <a:endParaRPr lang="en-US" dirty="0"/>
          </a:p>
        </p:txBody>
      </p:sp>
      <p:sp>
        <p:nvSpPr>
          <p:cNvPr id="6" name="Slide Number Placeholder 5"/>
          <p:cNvSpPr>
            <a:spLocks noGrp="1"/>
          </p:cNvSpPr>
          <p:nvPr>
            <p:ph type="sldNum" sz="quarter" idx="12"/>
          </p:nvPr>
        </p:nvSpPr>
        <p:spPr/>
        <p:txBody>
          <a:bodyPr/>
          <a:lstStyle/>
          <a:p>
            <a:fld id="{9864A289-0D15-47A1-A3F4-E290219EF54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533400" y="6492875"/>
            <a:ext cx="2895600" cy="365125"/>
          </a:xfrm>
        </p:spPr>
        <p:txBody>
          <a:bodyPr/>
          <a:lstStyle/>
          <a:p>
            <a:r>
              <a:rPr lang="en-US" dirty="0" smtClean="0"/>
              <a:t>Proposed Ph.D-TM-9-18-12</a:t>
            </a:r>
            <a:endParaRPr lang="en-US" dirty="0"/>
          </a:p>
        </p:txBody>
      </p:sp>
      <p:sp>
        <p:nvSpPr>
          <p:cNvPr id="6" name="Slide Number Placeholder 5"/>
          <p:cNvSpPr>
            <a:spLocks noGrp="1"/>
          </p:cNvSpPr>
          <p:nvPr>
            <p:ph type="sldNum" sz="quarter" idx="12"/>
          </p:nvPr>
        </p:nvSpPr>
        <p:spPr/>
        <p:txBody>
          <a:bodyPr/>
          <a:lstStyle/>
          <a:p>
            <a:fld id="{9864A289-0D15-47A1-A3F4-E290219EF54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dirty="0" smtClean="0"/>
              <a:t>Proposed Ph.D-TM-9-18-12</a:t>
            </a:r>
            <a:endParaRPr lang="en-US" dirty="0"/>
          </a:p>
        </p:txBody>
      </p:sp>
      <p:sp>
        <p:nvSpPr>
          <p:cNvPr id="6" name="Slide Number Placeholder 5"/>
          <p:cNvSpPr>
            <a:spLocks noGrp="1"/>
          </p:cNvSpPr>
          <p:nvPr>
            <p:ph type="sldNum" sz="quarter" idx="12"/>
          </p:nvPr>
        </p:nvSpPr>
        <p:spPr/>
        <p:txBody>
          <a:bodyPr/>
          <a:lstStyle/>
          <a:p>
            <a:fld id="{9864A289-0D15-47A1-A3F4-E290219EF54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dirty="0" smtClean="0"/>
              <a:t>Proposed Ph.D-TM-9-18-12</a:t>
            </a:r>
            <a:endParaRPr lang="en-US" dirty="0"/>
          </a:p>
        </p:txBody>
      </p:sp>
      <p:sp>
        <p:nvSpPr>
          <p:cNvPr id="7" name="Slide Number Placeholder 6"/>
          <p:cNvSpPr>
            <a:spLocks noGrp="1"/>
          </p:cNvSpPr>
          <p:nvPr>
            <p:ph type="sldNum" sz="quarter" idx="12"/>
          </p:nvPr>
        </p:nvSpPr>
        <p:spPr/>
        <p:txBody>
          <a:bodyPr/>
          <a:lstStyle/>
          <a:p>
            <a:fld id="{9864A289-0D15-47A1-A3F4-E290219EF54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endParaRPr lang="en-US"/>
          </a:p>
        </p:txBody>
      </p:sp>
      <p:sp>
        <p:nvSpPr>
          <p:cNvPr id="8" name="Footer Placeholder 7"/>
          <p:cNvSpPr>
            <a:spLocks noGrp="1"/>
          </p:cNvSpPr>
          <p:nvPr>
            <p:ph type="ftr" sz="quarter" idx="11"/>
          </p:nvPr>
        </p:nvSpPr>
        <p:spPr/>
        <p:txBody>
          <a:bodyPr/>
          <a:lstStyle/>
          <a:p>
            <a:r>
              <a:rPr lang="en-US" dirty="0" smtClean="0"/>
              <a:t>Proposed Ph.D-TM-9-18-12</a:t>
            </a:r>
            <a:endParaRPr lang="en-US" dirty="0"/>
          </a:p>
        </p:txBody>
      </p:sp>
      <p:sp>
        <p:nvSpPr>
          <p:cNvPr id="9" name="Slide Number Placeholder 8"/>
          <p:cNvSpPr>
            <a:spLocks noGrp="1"/>
          </p:cNvSpPr>
          <p:nvPr>
            <p:ph type="sldNum" sz="quarter" idx="12"/>
          </p:nvPr>
        </p:nvSpPr>
        <p:spPr/>
        <p:txBody>
          <a:bodyPr/>
          <a:lstStyle/>
          <a:p>
            <a:fld id="{9864A289-0D15-47A1-A3F4-E290219EF54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endParaRPr lang="en-US"/>
          </a:p>
        </p:txBody>
      </p:sp>
      <p:sp>
        <p:nvSpPr>
          <p:cNvPr id="4" name="Footer Placeholder 3"/>
          <p:cNvSpPr>
            <a:spLocks noGrp="1"/>
          </p:cNvSpPr>
          <p:nvPr>
            <p:ph type="ftr" sz="quarter" idx="11"/>
          </p:nvPr>
        </p:nvSpPr>
        <p:spPr/>
        <p:txBody>
          <a:bodyPr/>
          <a:lstStyle/>
          <a:p>
            <a:r>
              <a:rPr lang="en-US" dirty="0" smtClean="0"/>
              <a:t>Proposed Ph.D-TM-9-18-12</a:t>
            </a:r>
            <a:endParaRPr lang="en-US" dirty="0"/>
          </a:p>
        </p:txBody>
      </p:sp>
      <p:sp>
        <p:nvSpPr>
          <p:cNvPr id="5" name="Slide Number Placeholder 4"/>
          <p:cNvSpPr>
            <a:spLocks noGrp="1"/>
          </p:cNvSpPr>
          <p:nvPr>
            <p:ph type="sldNum" sz="quarter" idx="12"/>
          </p:nvPr>
        </p:nvSpPr>
        <p:spPr/>
        <p:txBody>
          <a:bodyPr/>
          <a:lstStyle/>
          <a:p>
            <a:fld id="{9864A289-0D15-47A1-A3F4-E290219EF54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endParaRPr lang="en-US"/>
          </a:p>
        </p:txBody>
      </p:sp>
      <p:sp>
        <p:nvSpPr>
          <p:cNvPr id="3" name="Footer Placeholder 2"/>
          <p:cNvSpPr>
            <a:spLocks noGrp="1"/>
          </p:cNvSpPr>
          <p:nvPr>
            <p:ph type="ftr" sz="quarter" idx="11"/>
          </p:nvPr>
        </p:nvSpPr>
        <p:spPr/>
        <p:txBody>
          <a:bodyPr/>
          <a:lstStyle/>
          <a:p>
            <a:r>
              <a:rPr lang="en-US" dirty="0" smtClean="0"/>
              <a:t>Proposed Ph.D-TM-9-18-12</a:t>
            </a:r>
            <a:endParaRPr lang="en-US" dirty="0"/>
          </a:p>
        </p:txBody>
      </p:sp>
      <p:sp>
        <p:nvSpPr>
          <p:cNvPr id="4" name="Slide Number Placeholder 3"/>
          <p:cNvSpPr>
            <a:spLocks noGrp="1"/>
          </p:cNvSpPr>
          <p:nvPr>
            <p:ph type="sldNum" sz="quarter" idx="12"/>
          </p:nvPr>
        </p:nvSpPr>
        <p:spPr/>
        <p:txBody>
          <a:bodyPr/>
          <a:lstStyle/>
          <a:p>
            <a:fld id="{9864A289-0D15-47A1-A3F4-E290219EF54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dirty="0" smtClean="0"/>
              <a:t>Proposed Ph.D-TM-9-18-12</a:t>
            </a:r>
            <a:endParaRPr lang="en-US" dirty="0"/>
          </a:p>
        </p:txBody>
      </p:sp>
      <p:sp>
        <p:nvSpPr>
          <p:cNvPr id="7" name="Slide Number Placeholder 6"/>
          <p:cNvSpPr>
            <a:spLocks noGrp="1"/>
          </p:cNvSpPr>
          <p:nvPr>
            <p:ph type="sldNum" sz="quarter" idx="12"/>
          </p:nvPr>
        </p:nvSpPr>
        <p:spPr/>
        <p:txBody>
          <a:bodyPr/>
          <a:lstStyle/>
          <a:p>
            <a:fld id="{9864A289-0D15-47A1-A3F4-E290219EF54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dirty="0" smtClean="0"/>
              <a:t>Proposed Ph.D-TM-9-18-12</a:t>
            </a:r>
            <a:endParaRPr lang="en-US" dirty="0"/>
          </a:p>
        </p:txBody>
      </p:sp>
      <p:sp>
        <p:nvSpPr>
          <p:cNvPr id="7" name="Slide Number Placeholder 6"/>
          <p:cNvSpPr>
            <a:spLocks noGrp="1"/>
          </p:cNvSpPr>
          <p:nvPr>
            <p:ph type="sldNum" sz="quarter" idx="12"/>
          </p:nvPr>
        </p:nvSpPr>
        <p:spPr/>
        <p:txBody>
          <a:bodyPr/>
          <a:lstStyle/>
          <a:p>
            <a:fld id="{9864A289-0D15-47A1-A3F4-E290219EF54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8" name="Straight Connector 7"/>
          <p:cNvCxnSpPr/>
          <p:nvPr userDrawn="1"/>
        </p:nvCxnSpPr>
        <p:spPr>
          <a:xfrm>
            <a:off x="0" y="685800"/>
            <a:ext cx="9144000" cy="0"/>
          </a:xfrm>
          <a:prstGeom prst="line">
            <a:avLst/>
          </a:prstGeom>
          <a:ln cmpd="thickThi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533400" y="6356350"/>
            <a:ext cx="2895600" cy="365125"/>
          </a:xfrm>
          <a:prstGeom prst="rect">
            <a:avLst/>
          </a:prstGeom>
        </p:spPr>
        <p:txBody>
          <a:bodyPr vert="horz" lIns="91440" tIns="45720" rIns="91440" bIns="45720" rtlCol="0" anchor="ctr"/>
          <a:lstStyle>
            <a:lvl1pPr algn="l">
              <a:defRPr sz="1000">
                <a:solidFill>
                  <a:schemeClr val="tx1">
                    <a:tint val="75000"/>
                  </a:schemeClr>
                </a:solidFill>
                <a:latin typeface="Times New Roman" pitchFamily="18" charset="0"/>
                <a:cs typeface="Times New Roman" pitchFamily="18" charset="0"/>
              </a:defRPr>
            </a:lvl1pPr>
          </a:lstStyle>
          <a:p>
            <a:r>
              <a:rPr lang="en-US" dirty="0" smtClean="0"/>
              <a:t>Proposed Ph.D-TM-9-18-12</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latin typeface="Times New Roman" pitchFamily="18" charset="0"/>
                <a:cs typeface="Times New Roman" pitchFamily="18" charset="0"/>
              </a:defRPr>
            </a:lvl1pPr>
          </a:lstStyle>
          <a:p>
            <a:fld id="{9864A289-0D15-47A1-A3F4-E290219EF54B}" type="slidenum">
              <a:rPr lang="en-US" smtClean="0"/>
              <a:pPr/>
              <a:t>‹#›</a:t>
            </a:fld>
            <a:endParaRPr lang="en-US"/>
          </a:p>
        </p:txBody>
      </p:sp>
      <p:pic>
        <p:nvPicPr>
          <p:cNvPr id="7" name="Picture 2"/>
          <p:cNvPicPr>
            <a:picLocks noChangeAspect="1" noChangeArrowheads="1"/>
          </p:cNvPicPr>
          <p:nvPr userDrawn="1"/>
        </p:nvPicPr>
        <p:blipFill>
          <a:blip r:embed="rId13" cstate="print"/>
          <a:srcRect/>
          <a:stretch>
            <a:fillRect/>
          </a:stretch>
        </p:blipFill>
        <p:spPr bwMode="auto">
          <a:xfrm>
            <a:off x="8229600" y="0"/>
            <a:ext cx="914400" cy="762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Times New Roman" pitchFamily="18" charset="0"/>
          <a:ea typeface="+mn-ea"/>
          <a:cs typeface="Times New Roman" pitchFamily="18"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Times New Roman" pitchFamily="18" charset="0"/>
          <a:ea typeface="+mn-ea"/>
          <a:cs typeface="Times New Roman" pitchFamily="18"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87375"/>
            <a:ext cx="8153400" cy="1470025"/>
          </a:xfrm>
        </p:spPr>
        <p:txBody>
          <a:bodyPr>
            <a:normAutofit fontScale="90000"/>
          </a:bodyPr>
          <a:lstStyle/>
          <a:p>
            <a:r>
              <a:rPr lang="en-US" b="1" dirty="0" smtClean="0"/>
              <a:t>PROPOSED Ph.D. IN TECHNOLOGY MANAGEMENT</a:t>
            </a:r>
            <a:endParaRPr lang="en-US" dirty="0"/>
          </a:p>
        </p:txBody>
      </p:sp>
      <p:sp>
        <p:nvSpPr>
          <p:cNvPr id="3" name="Subtitle 2"/>
          <p:cNvSpPr>
            <a:spLocks noGrp="1"/>
          </p:cNvSpPr>
          <p:nvPr>
            <p:ph type="subTitle" idx="1"/>
          </p:nvPr>
        </p:nvSpPr>
        <p:spPr>
          <a:xfrm>
            <a:off x="990600" y="2209800"/>
            <a:ext cx="7391400" cy="3886200"/>
          </a:xfrm>
        </p:spPr>
        <p:txBody>
          <a:bodyPr>
            <a:normAutofit lnSpcReduction="10000"/>
          </a:bodyPr>
          <a:lstStyle/>
          <a:p>
            <a:r>
              <a:rPr lang="en-US" b="1" dirty="0" smtClean="0">
                <a:solidFill>
                  <a:schemeClr val="tx1"/>
                </a:solidFill>
              </a:rPr>
              <a:t>SCHOOL OF ENGINEERING</a:t>
            </a:r>
          </a:p>
          <a:p>
            <a:endParaRPr lang="en-US" sz="900" b="1" dirty="0" smtClean="0">
              <a:solidFill>
                <a:schemeClr val="tx1"/>
              </a:solidFill>
            </a:endParaRPr>
          </a:p>
          <a:p>
            <a:r>
              <a:rPr lang="en-US" sz="2200" dirty="0" smtClean="0">
                <a:solidFill>
                  <a:schemeClr val="tx1"/>
                </a:solidFill>
              </a:rPr>
              <a:t>Presented to:</a:t>
            </a:r>
          </a:p>
          <a:p>
            <a:r>
              <a:rPr lang="en-US" b="1" dirty="0" smtClean="0">
                <a:solidFill>
                  <a:schemeClr val="tx1"/>
                </a:solidFill>
              </a:rPr>
              <a:t>State of Connecticut</a:t>
            </a:r>
          </a:p>
          <a:p>
            <a:r>
              <a:rPr lang="en-US" b="1" dirty="0" smtClean="0">
                <a:solidFill>
                  <a:schemeClr val="tx1"/>
                </a:solidFill>
              </a:rPr>
              <a:t>Office of Financial and Academic Affairs</a:t>
            </a:r>
          </a:p>
          <a:p>
            <a:r>
              <a:rPr lang="en-US" b="1" dirty="0" smtClean="0">
                <a:solidFill>
                  <a:schemeClr val="tx1"/>
                </a:solidFill>
              </a:rPr>
              <a:t>Evaluation Committee</a:t>
            </a:r>
          </a:p>
          <a:p>
            <a:endParaRPr lang="en-US" dirty="0" smtClean="0">
              <a:solidFill>
                <a:schemeClr val="tx1"/>
              </a:solidFill>
            </a:endParaRPr>
          </a:p>
          <a:p>
            <a:r>
              <a:rPr lang="en-US" dirty="0" smtClean="0">
                <a:solidFill>
                  <a:schemeClr val="tx1"/>
                </a:solidFill>
              </a:rPr>
              <a:t>September 27, 2012</a:t>
            </a:r>
          </a:p>
          <a:p>
            <a:endParaRPr lang="en-US" dirty="0"/>
          </a:p>
        </p:txBody>
      </p:sp>
      <p:sp>
        <p:nvSpPr>
          <p:cNvPr id="5" name="Slide Number Placeholder 4"/>
          <p:cNvSpPr>
            <a:spLocks noGrp="1"/>
          </p:cNvSpPr>
          <p:nvPr>
            <p:ph type="sldNum" sz="quarter" idx="12"/>
          </p:nvPr>
        </p:nvSpPr>
        <p:spPr/>
        <p:txBody>
          <a:bodyPr/>
          <a:lstStyle/>
          <a:p>
            <a:fld id="{9864A289-0D15-47A1-A3F4-E290219EF54B}" type="slidenum">
              <a:rPr lang="en-US" smtClean="0"/>
              <a:pPr/>
              <a:t>1</a:t>
            </a:fld>
            <a:endParaRPr lang="en-US"/>
          </a:p>
        </p:txBody>
      </p:sp>
      <p:pic>
        <p:nvPicPr>
          <p:cNvPr id="7" name="Picture 2"/>
          <p:cNvPicPr>
            <a:picLocks noChangeAspect="1" noChangeArrowheads="1"/>
          </p:cNvPicPr>
          <p:nvPr/>
        </p:nvPicPr>
        <p:blipFill>
          <a:blip r:embed="rId2" cstate="print"/>
          <a:srcRect/>
          <a:stretch>
            <a:fillRect/>
          </a:stretch>
        </p:blipFill>
        <p:spPr bwMode="auto">
          <a:xfrm>
            <a:off x="7848600" y="0"/>
            <a:ext cx="1295400" cy="1219200"/>
          </a:xfrm>
          <a:prstGeom prst="rect">
            <a:avLst/>
          </a:prstGeom>
          <a:noFill/>
          <a:ln w="9525">
            <a:noFill/>
            <a:miter lim="800000"/>
            <a:headEnd/>
            <a:tailEnd/>
          </a:ln>
        </p:spPr>
      </p:pic>
      <p:sp>
        <p:nvSpPr>
          <p:cNvPr id="9" name="Footer Placeholder 5"/>
          <p:cNvSpPr txBox="1">
            <a:spLocks/>
          </p:cNvSpPr>
          <p:nvPr/>
        </p:nvSpPr>
        <p:spPr>
          <a:xfrm>
            <a:off x="533400" y="6492875"/>
            <a:ext cx="28956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smtClean="0">
                <a:ln>
                  <a:noFill/>
                </a:ln>
                <a:solidFill>
                  <a:schemeClr val="bg1">
                    <a:lumMod val="65000"/>
                  </a:schemeClr>
                </a:solidFill>
                <a:effectLst/>
                <a:uLnTx/>
                <a:uFillTx/>
                <a:latin typeface="Times New Roman" pitchFamily="18" charset="0"/>
                <a:cs typeface="Times New Roman" pitchFamily="18" charset="0"/>
              </a:rPr>
              <a:t>Proposed Ph.D-TM-9-18-12</a:t>
            </a:r>
            <a:endParaRPr kumimoji="0" lang="en-US" sz="1000" b="0" i="0" u="none" strike="noStrike" kern="1200" cap="none" spc="0" normalizeH="0" baseline="0" noProof="0" dirty="0">
              <a:ln>
                <a:noFill/>
              </a:ln>
              <a:solidFill>
                <a:schemeClr val="bg1">
                  <a:lumMod val="65000"/>
                </a:schemeClr>
              </a:solidFill>
              <a:effectLst/>
              <a:uLnTx/>
              <a:uFillTx/>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487362"/>
          </a:xfrm>
        </p:spPr>
        <p:txBody>
          <a:bodyPr>
            <a:normAutofit/>
          </a:bodyPr>
          <a:lstStyle/>
          <a:p>
            <a:pPr algn="l"/>
            <a:r>
              <a:rPr lang="en-US" sz="2400" b="1" dirty="0" smtClean="0">
                <a:solidFill>
                  <a:srgbClr val="7030A0"/>
                </a:solidFill>
              </a:rPr>
              <a:t>PROPOSED Ph.D. IN TM - BACKGROUND</a:t>
            </a:r>
            <a:endParaRPr lang="en-US" sz="2400" b="1" dirty="0">
              <a:solidFill>
                <a:srgbClr val="7030A0"/>
              </a:solidFill>
            </a:endParaRPr>
          </a:p>
        </p:txBody>
      </p:sp>
      <p:sp>
        <p:nvSpPr>
          <p:cNvPr id="3" name="Content Placeholder 2"/>
          <p:cNvSpPr>
            <a:spLocks noGrp="1"/>
          </p:cNvSpPr>
          <p:nvPr>
            <p:ph idx="1"/>
          </p:nvPr>
        </p:nvSpPr>
        <p:spPr>
          <a:xfrm>
            <a:off x="457200" y="685800"/>
            <a:ext cx="8458200" cy="5105400"/>
          </a:xfrm>
        </p:spPr>
        <p:txBody>
          <a:bodyPr>
            <a:normAutofit lnSpcReduction="10000"/>
          </a:bodyPr>
          <a:lstStyle/>
          <a:p>
            <a:pPr algn="just">
              <a:lnSpc>
                <a:spcPct val="134000"/>
              </a:lnSpc>
              <a:spcBef>
                <a:spcPts val="600"/>
              </a:spcBef>
            </a:pPr>
            <a:r>
              <a:rPr lang="en-US" sz="2000" dirty="0" smtClean="0"/>
              <a:t>Reviewed extensive literature and trends in industry and education</a:t>
            </a:r>
          </a:p>
          <a:p>
            <a:pPr algn="just">
              <a:lnSpc>
                <a:spcPct val="134000"/>
              </a:lnSpc>
              <a:spcBef>
                <a:spcPts val="600"/>
              </a:spcBef>
            </a:pPr>
            <a:r>
              <a:rPr lang="en-US" sz="2000" dirty="0" smtClean="0"/>
              <a:t>Received over 30 industry (from UB’s Industry Advisory Board Members), university and students letters of support for the proposed Ph.D. in TM</a:t>
            </a:r>
          </a:p>
          <a:p>
            <a:pPr algn="just">
              <a:lnSpc>
                <a:spcPct val="134000"/>
              </a:lnSpc>
              <a:spcBef>
                <a:spcPts val="600"/>
              </a:spcBef>
            </a:pPr>
            <a:r>
              <a:rPr lang="en-US" sz="2000" dirty="0" smtClean="0"/>
              <a:t>Reviewed select US Universities Ph.D. Programs in:</a:t>
            </a:r>
          </a:p>
          <a:p>
            <a:pPr lvl="1" algn="just">
              <a:lnSpc>
                <a:spcPct val="134000"/>
              </a:lnSpc>
              <a:spcBef>
                <a:spcPts val="600"/>
              </a:spcBef>
            </a:pPr>
            <a:r>
              <a:rPr lang="en-US" sz="2000" dirty="0" smtClean="0"/>
              <a:t>Technology Management (Stevens, NYU Poly, Portland State, Indiana State*, etc.)</a:t>
            </a:r>
          </a:p>
          <a:p>
            <a:pPr lvl="1" algn="just">
              <a:lnSpc>
                <a:spcPct val="134000"/>
              </a:lnSpc>
              <a:spcBef>
                <a:spcPts val="600"/>
              </a:spcBef>
            </a:pPr>
            <a:r>
              <a:rPr lang="en-US" sz="2000" dirty="0" smtClean="0"/>
              <a:t>Engineering Management (George Washington, Missouri S&amp;T, etc.)</a:t>
            </a:r>
          </a:p>
          <a:p>
            <a:pPr lvl="1" algn="just">
              <a:lnSpc>
                <a:spcPct val="134000"/>
              </a:lnSpc>
              <a:spcBef>
                <a:spcPts val="600"/>
              </a:spcBef>
            </a:pPr>
            <a:r>
              <a:rPr lang="en-US" sz="2000" dirty="0" smtClean="0"/>
              <a:t>Entrepreneurship (Oklahoma State, University of Washington, etc.)</a:t>
            </a:r>
          </a:p>
          <a:p>
            <a:pPr lvl="1" algn="just">
              <a:lnSpc>
                <a:spcPct val="134000"/>
              </a:lnSpc>
              <a:spcBef>
                <a:spcPts val="600"/>
              </a:spcBef>
            </a:pPr>
            <a:r>
              <a:rPr lang="en-US" sz="2000" dirty="0" smtClean="0"/>
              <a:t>Science, Technology and Management (Harvard Business School, etc.)</a:t>
            </a:r>
          </a:p>
          <a:p>
            <a:pPr algn="just">
              <a:lnSpc>
                <a:spcPct val="134000"/>
              </a:lnSpc>
              <a:spcBef>
                <a:spcPts val="600"/>
              </a:spcBef>
            </a:pPr>
            <a:r>
              <a:rPr lang="en-US" sz="2000" dirty="0" smtClean="0"/>
              <a:t>Reviewed select M.S. in Technology Management, Engineering Management and Management of Technology Programs</a:t>
            </a:r>
          </a:p>
        </p:txBody>
      </p:sp>
      <p:sp>
        <p:nvSpPr>
          <p:cNvPr id="5" name="Slide Number Placeholder 4"/>
          <p:cNvSpPr>
            <a:spLocks noGrp="1"/>
          </p:cNvSpPr>
          <p:nvPr>
            <p:ph type="sldNum" sz="quarter" idx="12"/>
          </p:nvPr>
        </p:nvSpPr>
        <p:spPr/>
        <p:txBody>
          <a:bodyPr/>
          <a:lstStyle/>
          <a:p>
            <a:fld id="{9864A289-0D15-47A1-A3F4-E290219EF54B}" type="slidenum">
              <a:rPr lang="en-US" smtClean="0"/>
              <a:pPr/>
              <a:t>10</a:t>
            </a:fld>
            <a:endParaRPr lang="en-US"/>
          </a:p>
        </p:txBody>
      </p:sp>
      <p:sp>
        <p:nvSpPr>
          <p:cNvPr id="6" name="Footer Placeholder 5"/>
          <p:cNvSpPr>
            <a:spLocks noGrp="1"/>
          </p:cNvSpPr>
          <p:nvPr>
            <p:ph type="ftr" sz="quarter" idx="11"/>
          </p:nvPr>
        </p:nvSpPr>
        <p:spPr/>
        <p:txBody>
          <a:bodyPr/>
          <a:lstStyle/>
          <a:p>
            <a:r>
              <a:rPr lang="en-US" dirty="0" smtClean="0"/>
              <a:t>Proposed Ph.D-TM-9-18-12</a:t>
            </a:r>
            <a:endParaRPr lang="en-US" dirty="0"/>
          </a:p>
        </p:txBody>
      </p:sp>
      <p:sp>
        <p:nvSpPr>
          <p:cNvPr id="7" name="Rectangle 6"/>
          <p:cNvSpPr/>
          <p:nvPr/>
        </p:nvSpPr>
        <p:spPr>
          <a:xfrm>
            <a:off x="685800" y="5832080"/>
            <a:ext cx="7772400" cy="644920"/>
          </a:xfrm>
          <a:prstGeom prst="rect">
            <a:avLst/>
          </a:prstGeom>
        </p:spPr>
        <p:txBody>
          <a:bodyPr wrap="square">
            <a:spAutoFit/>
          </a:bodyPr>
          <a:lstStyle/>
          <a:p>
            <a:pPr marL="0" lvl="1" algn="just">
              <a:lnSpc>
                <a:spcPct val="134000"/>
              </a:lnSpc>
              <a:spcBef>
                <a:spcPts val="600"/>
              </a:spcBef>
            </a:pPr>
            <a:r>
              <a:rPr lang="en-US" sz="1400" dirty="0" smtClean="0">
                <a:latin typeface="Times New Roman" pitchFamily="18" charset="0"/>
                <a:cs typeface="Times New Roman" pitchFamily="18" charset="0"/>
              </a:rPr>
              <a:t>*Universities in the Ph.D. TM Consortium: Indiana State University, East Carolina University, Central Missouri State, North Carolina A&amp;T State University, and Bowling Green State University</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229600" cy="1143000"/>
          </a:xfrm>
        </p:spPr>
        <p:txBody>
          <a:bodyPr>
            <a:normAutofit/>
          </a:bodyPr>
          <a:lstStyle/>
          <a:p>
            <a:pPr algn="l"/>
            <a:r>
              <a:rPr lang="en-US" sz="2400" b="1" dirty="0" smtClean="0">
                <a:solidFill>
                  <a:srgbClr val="7030A0"/>
                </a:solidFill>
              </a:rPr>
              <a:t>PROPOSED Ph.D. IN TM– MARKET/INDUSTRY NEED</a:t>
            </a:r>
            <a:endParaRPr lang="en-US" sz="2400" b="1" dirty="0">
              <a:solidFill>
                <a:srgbClr val="7030A0"/>
              </a:solidFill>
            </a:endParaRPr>
          </a:p>
        </p:txBody>
      </p:sp>
      <p:sp>
        <p:nvSpPr>
          <p:cNvPr id="3" name="Content Placeholder 2"/>
          <p:cNvSpPr>
            <a:spLocks noGrp="1"/>
          </p:cNvSpPr>
          <p:nvPr>
            <p:ph idx="1"/>
          </p:nvPr>
        </p:nvSpPr>
        <p:spPr>
          <a:xfrm>
            <a:off x="304800" y="685800"/>
            <a:ext cx="8382000" cy="5791200"/>
          </a:xfrm>
        </p:spPr>
        <p:txBody>
          <a:bodyPr>
            <a:normAutofit lnSpcReduction="10000"/>
          </a:bodyPr>
          <a:lstStyle/>
          <a:p>
            <a:pPr marL="0" indent="0" algn="just">
              <a:lnSpc>
                <a:spcPct val="110000"/>
              </a:lnSpc>
              <a:spcBef>
                <a:spcPts val="500"/>
              </a:spcBef>
              <a:buNone/>
            </a:pPr>
            <a:r>
              <a:rPr lang="en-US" sz="1800" dirty="0" smtClean="0"/>
              <a:t>Based on our research, we identified a growing need for both inter-disciplinary management and technology skills and knowledge relating to new technology ventures.</a:t>
            </a:r>
          </a:p>
          <a:p>
            <a:pPr marL="0" indent="0" algn="just">
              <a:lnSpc>
                <a:spcPct val="110000"/>
              </a:lnSpc>
              <a:spcBef>
                <a:spcPts val="500"/>
              </a:spcBef>
              <a:buNone/>
            </a:pPr>
            <a:r>
              <a:rPr lang="en-US" sz="1800" dirty="0" smtClean="0"/>
              <a:t>The Science and Engineering Indicators Report* published by the National Science Board identified a number of relevant trends:</a:t>
            </a:r>
          </a:p>
          <a:p>
            <a:pPr marL="0" indent="0" algn="just">
              <a:lnSpc>
                <a:spcPct val="110000"/>
              </a:lnSpc>
              <a:spcBef>
                <a:spcPts val="500"/>
              </a:spcBef>
              <a:buNone/>
            </a:pPr>
            <a:endParaRPr lang="en-US" sz="800" dirty="0" smtClean="0"/>
          </a:p>
          <a:p>
            <a:pPr marL="400050" lvl="1" indent="0" algn="just">
              <a:lnSpc>
                <a:spcPct val="110000"/>
              </a:lnSpc>
              <a:spcBef>
                <a:spcPts val="500"/>
              </a:spcBef>
              <a:buFont typeface="Wingdings" pitchFamily="2" charset="2"/>
              <a:buChar char="§"/>
            </a:pPr>
            <a:r>
              <a:rPr lang="en-US" sz="1700" dirty="0" smtClean="0"/>
              <a:t>“Industries that rely heavily on the application of knowledge and technology are driving growth in manufacturing, information and communication technologies, bio-technology and services.”</a:t>
            </a:r>
          </a:p>
          <a:p>
            <a:pPr marL="400050" lvl="1" indent="0" algn="just">
              <a:lnSpc>
                <a:spcPct val="110000"/>
              </a:lnSpc>
              <a:spcBef>
                <a:spcPts val="500"/>
              </a:spcBef>
              <a:buFont typeface="Wingdings" pitchFamily="2" charset="2"/>
              <a:buChar char="§"/>
            </a:pPr>
            <a:r>
              <a:rPr lang="en-US" sz="1700" dirty="0" smtClean="0"/>
              <a:t>“Countries are investing heavily in expansion and quality improvement of their higher education systems, easing access to them, and often directing sizeable portions of this investment to training in science, engineering and related fields. Countries are promulgating policies to strengthen domestic science and technology capabilities so as to become less reliant on foreign expertise.” </a:t>
            </a:r>
          </a:p>
          <a:p>
            <a:pPr marL="400050" lvl="1" indent="0" algn="just">
              <a:lnSpc>
                <a:spcPct val="110000"/>
              </a:lnSpc>
              <a:spcBef>
                <a:spcPts val="500"/>
              </a:spcBef>
              <a:buFont typeface="Wingdings" pitchFamily="2" charset="2"/>
              <a:buChar char="§"/>
            </a:pPr>
            <a:r>
              <a:rPr lang="en-US" sz="1700" dirty="0" smtClean="0"/>
              <a:t>“A knowledge intensive economy (like the U.S.A.) requires skills of science and technology trained persons in a wide range of sectors and positions.”</a:t>
            </a:r>
          </a:p>
          <a:p>
            <a:pPr marL="400050" lvl="1" indent="0" algn="just">
              <a:lnSpc>
                <a:spcPct val="110000"/>
              </a:lnSpc>
              <a:spcBef>
                <a:spcPts val="500"/>
              </a:spcBef>
              <a:buFont typeface="Wingdings" pitchFamily="2" charset="2"/>
              <a:buChar char="§"/>
            </a:pPr>
            <a:r>
              <a:rPr lang="en-US" sz="1700" dirty="0" smtClean="0"/>
              <a:t>“Many of the new technologies and industries seen as critical to U.S. economic growth are also closely identified with small businesses such as biotechnology, the Internet and computer software.”</a:t>
            </a:r>
          </a:p>
          <a:p>
            <a:pPr marL="400050" lvl="1" indent="0" algn="just">
              <a:lnSpc>
                <a:spcPct val="110000"/>
              </a:lnSpc>
              <a:spcBef>
                <a:spcPts val="500"/>
              </a:spcBef>
              <a:buFont typeface="Wingdings" pitchFamily="2" charset="2"/>
              <a:buChar char="§"/>
            </a:pPr>
            <a:r>
              <a:rPr lang="en-US" sz="1700" dirty="0" smtClean="0"/>
              <a:t>“According to Census Bureau Data, U.S. small businesses operating in high technology industries numbered nearly one-half million firms and employed 5 million + workers.”</a:t>
            </a:r>
          </a:p>
          <a:p>
            <a:pPr marL="400050" lvl="1" indent="0" algn="just">
              <a:lnSpc>
                <a:spcPct val="110000"/>
              </a:lnSpc>
              <a:spcBef>
                <a:spcPts val="500"/>
              </a:spcBef>
              <a:buFont typeface="Wingdings" pitchFamily="2" charset="2"/>
              <a:buChar char="§"/>
            </a:pPr>
            <a:endParaRPr lang="en-US" sz="1700" dirty="0"/>
          </a:p>
        </p:txBody>
      </p:sp>
      <p:sp>
        <p:nvSpPr>
          <p:cNvPr id="5" name="Slide Number Placeholder 4"/>
          <p:cNvSpPr>
            <a:spLocks noGrp="1"/>
          </p:cNvSpPr>
          <p:nvPr>
            <p:ph type="sldNum" sz="quarter" idx="12"/>
          </p:nvPr>
        </p:nvSpPr>
        <p:spPr/>
        <p:txBody>
          <a:bodyPr/>
          <a:lstStyle/>
          <a:p>
            <a:fld id="{9864A289-0D15-47A1-A3F4-E290219EF54B}" type="slidenum">
              <a:rPr lang="en-US" smtClean="0"/>
              <a:pPr/>
              <a:t>11</a:t>
            </a:fld>
            <a:endParaRPr lang="en-US"/>
          </a:p>
        </p:txBody>
      </p:sp>
      <p:sp>
        <p:nvSpPr>
          <p:cNvPr id="6" name="TextBox 5"/>
          <p:cNvSpPr txBox="1"/>
          <p:nvPr/>
        </p:nvSpPr>
        <p:spPr>
          <a:xfrm>
            <a:off x="533400" y="6324600"/>
            <a:ext cx="6248400" cy="253916"/>
          </a:xfrm>
          <a:prstGeom prst="rect">
            <a:avLst/>
          </a:prstGeom>
          <a:noFill/>
        </p:spPr>
        <p:txBody>
          <a:bodyPr wrap="square" rtlCol="0">
            <a:spAutoFit/>
          </a:bodyPr>
          <a:lstStyle/>
          <a:p>
            <a:r>
              <a:rPr lang="en-US" sz="1050" baseline="30000" dirty="0" smtClean="0">
                <a:latin typeface="Arial" pitchFamily="34" charset="0"/>
                <a:cs typeface="Arial" pitchFamily="34" charset="0"/>
              </a:rPr>
              <a:t>*National Science Board, Science and Engineering Indicators 2010, National Science Foundation, NSB-10-02. http://www.nsf.gov/statistics/seind10</a:t>
            </a:r>
            <a:endParaRPr lang="en-US" sz="1050" dirty="0">
              <a:latin typeface="Arial" pitchFamily="34" charset="0"/>
              <a:cs typeface="Arial" pitchFamily="34" charset="0"/>
            </a:endParaRPr>
          </a:p>
        </p:txBody>
      </p:sp>
      <p:sp>
        <p:nvSpPr>
          <p:cNvPr id="7" name="Footer Placeholder 6"/>
          <p:cNvSpPr>
            <a:spLocks noGrp="1"/>
          </p:cNvSpPr>
          <p:nvPr>
            <p:ph type="ftr" sz="quarter" idx="11"/>
          </p:nvPr>
        </p:nvSpPr>
        <p:spPr/>
        <p:txBody>
          <a:bodyPr/>
          <a:lstStyle/>
          <a:p>
            <a:r>
              <a:rPr lang="en-US" dirty="0" smtClean="0"/>
              <a:t>Proposed Ph.D-TM-9-18-12</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763000" cy="6096000"/>
          </a:xfrm>
        </p:spPr>
        <p:txBody>
          <a:bodyPr>
            <a:normAutofit/>
          </a:bodyPr>
          <a:lstStyle/>
          <a:p>
            <a:pPr marL="0" indent="0" algn="just">
              <a:spcBef>
                <a:spcPts val="490"/>
              </a:spcBef>
              <a:buNone/>
            </a:pPr>
            <a:r>
              <a:rPr lang="en-US" sz="1800" dirty="0" smtClean="0"/>
              <a:t>We received over 30 support letters from industry (IAB members), domestic and international universities, students, and alumni in support of the proposed Ph.D. in TM.</a:t>
            </a:r>
          </a:p>
          <a:p>
            <a:pPr marL="0" indent="0" algn="just">
              <a:spcBef>
                <a:spcPts val="490"/>
              </a:spcBef>
              <a:buNone/>
            </a:pPr>
            <a:r>
              <a:rPr lang="en-US" sz="1800" dirty="0" smtClean="0"/>
              <a:t>A sample of quotes follows:</a:t>
            </a:r>
          </a:p>
          <a:p>
            <a:pPr marL="0" indent="0" algn="just">
              <a:spcBef>
                <a:spcPts val="490"/>
              </a:spcBef>
              <a:buNone/>
            </a:pPr>
            <a:endParaRPr lang="en-US" sz="100" dirty="0" smtClean="0"/>
          </a:p>
          <a:p>
            <a:pPr marL="400050" lvl="1" indent="0" algn="just">
              <a:spcBef>
                <a:spcPts val="490"/>
              </a:spcBef>
              <a:buFont typeface="Wingdings" pitchFamily="2" charset="2"/>
              <a:buChar char="§"/>
            </a:pPr>
            <a:r>
              <a:rPr lang="en-US" sz="1400" b="1" dirty="0" smtClean="0"/>
              <a:t>Connecticut Innovations:</a:t>
            </a:r>
            <a:r>
              <a:rPr lang="en-US" sz="1400" dirty="0" smtClean="0"/>
              <a:t>  “We believe the focus of the proposed program on new technology venture creation and uses and applications of emerging technologies is timely and beneficial for an emerging technology entrepreneurial sector. We further believe that the potential result of a new innovative program like this one that offers doctoral candidates a pathway towards technology innovation and new company formation would also be beneficial for Connecticut.”  </a:t>
            </a:r>
          </a:p>
          <a:p>
            <a:pPr marL="400050" lvl="1" indent="0" algn="just">
              <a:spcBef>
                <a:spcPts val="490"/>
              </a:spcBef>
              <a:buFont typeface="Wingdings" pitchFamily="2" charset="2"/>
              <a:buChar char="§"/>
            </a:pPr>
            <a:r>
              <a:rPr lang="en-US" sz="1400" b="1" dirty="0" smtClean="0"/>
              <a:t>Connecticut Venture Group:</a:t>
            </a:r>
            <a:r>
              <a:rPr lang="en-US" sz="1400" dirty="0" smtClean="0"/>
              <a:t> “The interdisciplinary approach of your proposed doctoral program in Technology Management will fill a critical void in the technology industry. Today, graduates understand well their narrow field of study, but not how they or their department fit into organization vision and objectives.”</a:t>
            </a:r>
          </a:p>
          <a:p>
            <a:pPr marL="400050" lvl="1" indent="0" algn="just">
              <a:spcBef>
                <a:spcPts val="490"/>
              </a:spcBef>
              <a:buFont typeface="Wingdings" pitchFamily="2" charset="2"/>
              <a:buChar char="§"/>
            </a:pPr>
            <a:r>
              <a:rPr lang="en-US" sz="1400" b="1" dirty="0" smtClean="0"/>
              <a:t>IBM:</a:t>
            </a:r>
            <a:r>
              <a:rPr lang="en-US" sz="1400" dirty="0" smtClean="0"/>
              <a:t> “This program aligns well with the interdisciplinary approach that IBM is recommending for skills needed for the 21</a:t>
            </a:r>
            <a:r>
              <a:rPr lang="en-US" sz="1400" baseline="30000" dirty="0" smtClean="0"/>
              <a:t>st</a:t>
            </a:r>
            <a:r>
              <a:rPr lang="en-US" sz="1400" dirty="0" smtClean="0"/>
              <a:t> century. The combination of business and technology skills is excellent and could only be enhanced with the addition of people/culture/organizational skills, especially for students entering services research or business consulting.”</a:t>
            </a:r>
          </a:p>
          <a:p>
            <a:pPr marL="400050" lvl="1" indent="0" algn="just">
              <a:spcBef>
                <a:spcPts val="490"/>
              </a:spcBef>
              <a:buFont typeface="Wingdings" pitchFamily="2" charset="2"/>
              <a:buChar char="§"/>
            </a:pPr>
            <a:r>
              <a:rPr lang="en-US" sz="1400" b="1" dirty="0" smtClean="0"/>
              <a:t>Oracle Corporation:</a:t>
            </a:r>
            <a:r>
              <a:rPr lang="en-US" sz="1400" dirty="0" smtClean="0"/>
              <a:t> “The combination of business skills and technology exposure provided through this program is unique and would be a great addition to the UB offerings. We and other companies are always looking for candidates with the right balance across these areas. This type of educational background, combined with solid work experience would be very attractive in hiring candidates for our development, consulting and IT organizations.” </a:t>
            </a:r>
          </a:p>
          <a:p>
            <a:pPr marL="400050" lvl="1" indent="0" algn="just">
              <a:spcBef>
                <a:spcPts val="490"/>
              </a:spcBef>
              <a:buFont typeface="Wingdings" pitchFamily="2" charset="2"/>
              <a:buChar char="§"/>
            </a:pPr>
            <a:r>
              <a:rPr lang="en-US" sz="1400" b="1" dirty="0" smtClean="0"/>
              <a:t>Sikorsky Aircraft:</a:t>
            </a:r>
            <a:r>
              <a:rPr lang="en-US" sz="1400" dirty="0" smtClean="0"/>
              <a:t> “I believe this program provides a unique opportunity in the region given our environment of constantly changing technology and will be utilized to develop employees for Sikorsky and other high technology companies. This combination of business and technology education offered at the Ph.D. level will garner much interest at the student and employer level.” </a:t>
            </a:r>
          </a:p>
          <a:p>
            <a:pPr marL="400050" lvl="1" indent="0" algn="just">
              <a:spcBef>
                <a:spcPts val="490"/>
              </a:spcBef>
              <a:buFont typeface="Wingdings" pitchFamily="2" charset="2"/>
              <a:buChar char="§"/>
            </a:pPr>
            <a:endParaRPr lang="en-US" sz="1500" dirty="0" smtClean="0"/>
          </a:p>
          <a:p>
            <a:pPr marL="400050" lvl="1" indent="0" algn="just">
              <a:spcBef>
                <a:spcPts val="490"/>
              </a:spcBef>
              <a:buFont typeface="Wingdings" pitchFamily="2" charset="2"/>
              <a:buChar char="§"/>
            </a:pPr>
            <a:endParaRPr lang="en-US" sz="1400" dirty="0"/>
          </a:p>
        </p:txBody>
      </p:sp>
      <p:sp>
        <p:nvSpPr>
          <p:cNvPr id="5" name="Slide Number Placeholder 4"/>
          <p:cNvSpPr>
            <a:spLocks noGrp="1"/>
          </p:cNvSpPr>
          <p:nvPr>
            <p:ph type="sldNum" sz="quarter" idx="12"/>
          </p:nvPr>
        </p:nvSpPr>
        <p:spPr/>
        <p:txBody>
          <a:bodyPr/>
          <a:lstStyle/>
          <a:p>
            <a:fld id="{9864A289-0D15-47A1-A3F4-E290219EF54B}" type="slidenum">
              <a:rPr lang="en-US" smtClean="0"/>
              <a:pPr/>
              <a:t>12</a:t>
            </a:fld>
            <a:endParaRPr lang="en-US"/>
          </a:p>
        </p:txBody>
      </p:sp>
      <p:sp>
        <p:nvSpPr>
          <p:cNvPr id="6" name="Title 1"/>
          <p:cNvSpPr>
            <a:spLocks noGrp="1"/>
          </p:cNvSpPr>
          <p:nvPr>
            <p:ph type="title"/>
          </p:nvPr>
        </p:nvSpPr>
        <p:spPr>
          <a:xfrm>
            <a:off x="152400" y="0"/>
            <a:ext cx="8229600" cy="762000"/>
          </a:xfrm>
        </p:spPr>
        <p:txBody>
          <a:bodyPr>
            <a:normAutofit/>
          </a:bodyPr>
          <a:lstStyle/>
          <a:p>
            <a:pPr algn="l"/>
            <a:r>
              <a:rPr lang="en-US" sz="2400" b="1" dirty="0" smtClean="0">
                <a:solidFill>
                  <a:srgbClr val="7030A0"/>
                </a:solidFill>
              </a:rPr>
              <a:t>PROPOSED Ph.D. IN TM– MARKET/INDUSTRY NEED </a:t>
            </a:r>
            <a:r>
              <a:rPr lang="en-US" sz="1400" b="1" dirty="0" smtClean="0">
                <a:solidFill>
                  <a:srgbClr val="7030A0"/>
                </a:solidFill>
              </a:rPr>
              <a:t>(Contd.)</a:t>
            </a:r>
            <a:endParaRPr lang="en-US" sz="1400" b="1" dirty="0">
              <a:solidFill>
                <a:srgbClr val="7030A0"/>
              </a:solidFill>
            </a:endParaRPr>
          </a:p>
        </p:txBody>
      </p:sp>
      <p:sp>
        <p:nvSpPr>
          <p:cNvPr id="7" name="Footer Placeholder 6"/>
          <p:cNvSpPr>
            <a:spLocks noGrp="1"/>
          </p:cNvSpPr>
          <p:nvPr>
            <p:ph type="ftr" sz="quarter" idx="11"/>
          </p:nvPr>
        </p:nvSpPr>
        <p:spPr/>
        <p:txBody>
          <a:bodyPr/>
          <a:lstStyle/>
          <a:p>
            <a:r>
              <a:rPr lang="en-US" dirty="0" smtClean="0"/>
              <a:t>Proposed Ph.D-TM-9-18-12</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229600" cy="838200"/>
          </a:xfrm>
        </p:spPr>
        <p:txBody>
          <a:bodyPr>
            <a:normAutofit/>
          </a:bodyPr>
          <a:lstStyle/>
          <a:p>
            <a:pPr algn="l"/>
            <a:r>
              <a:rPr lang="en-US" sz="2400" b="1" dirty="0" smtClean="0">
                <a:solidFill>
                  <a:srgbClr val="7030A0"/>
                </a:solidFill>
              </a:rPr>
              <a:t>PROPOSED Ph.D. IN TM – FOCUS </a:t>
            </a:r>
            <a:endParaRPr lang="en-US" sz="2400" dirty="0"/>
          </a:p>
        </p:txBody>
      </p:sp>
      <p:sp>
        <p:nvSpPr>
          <p:cNvPr id="3" name="Content Placeholder 2"/>
          <p:cNvSpPr>
            <a:spLocks noGrp="1"/>
          </p:cNvSpPr>
          <p:nvPr>
            <p:ph idx="1"/>
          </p:nvPr>
        </p:nvSpPr>
        <p:spPr>
          <a:xfrm>
            <a:off x="381000" y="685800"/>
            <a:ext cx="8458200" cy="5791200"/>
          </a:xfrm>
        </p:spPr>
        <p:txBody>
          <a:bodyPr>
            <a:normAutofit/>
          </a:bodyPr>
          <a:lstStyle/>
          <a:p>
            <a:pPr marL="236538" indent="-236538" algn="just">
              <a:spcBef>
                <a:spcPts val="500"/>
              </a:spcBef>
            </a:pPr>
            <a:r>
              <a:rPr lang="en-US" sz="2000" dirty="0" smtClean="0"/>
              <a:t>The proposed Ph.D. in TM will serve an emerging need by offering a quality doctoral program to both part-time and full-time students in two inter-related areas: </a:t>
            </a:r>
          </a:p>
          <a:p>
            <a:pPr marL="800100" lvl="1" indent="-342900" algn="just">
              <a:spcBef>
                <a:spcPts val="500"/>
              </a:spcBef>
              <a:buAutoNum type="arabicParenR"/>
            </a:pPr>
            <a:r>
              <a:rPr lang="en-US" sz="2000" dirty="0" smtClean="0"/>
              <a:t>New technology venture creation (i.e. entrepreneurship and corporate venturing), and </a:t>
            </a:r>
          </a:p>
          <a:p>
            <a:pPr marL="800100" lvl="1" indent="-342900" algn="just">
              <a:spcBef>
                <a:spcPts val="500"/>
              </a:spcBef>
              <a:buAutoNum type="arabicParenR"/>
            </a:pPr>
            <a:r>
              <a:rPr lang="en-US" sz="2000" dirty="0" smtClean="0"/>
              <a:t>Select current and emerging technologies (leveraging UB’s School of Engineering programs)</a:t>
            </a:r>
          </a:p>
          <a:p>
            <a:pPr marL="236538" indent="-236538" algn="just">
              <a:spcBef>
                <a:spcPts val="500"/>
              </a:spcBef>
            </a:pPr>
            <a:r>
              <a:rPr lang="en-US" sz="2000" dirty="0" smtClean="0"/>
              <a:t>It will encompass an integrated multi-disciplinary approach by preparing students to join the faculty of leading academic institutions or pursue high-level research, consulting, professional and management positions in industry, non-profit organizations, government, or start their own ventures.</a:t>
            </a:r>
          </a:p>
          <a:p>
            <a:pPr marL="236538" indent="-236538" algn="just">
              <a:spcBef>
                <a:spcPts val="500"/>
              </a:spcBef>
            </a:pPr>
            <a:r>
              <a:rPr lang="en-US" sz="2000" dirty="0" smtClean="0"/>
              <a:t>The Ph.D. program will support the State of Connecticut’s focus on developing select industry areas such as life sciences, information technology, green energy, and manufacturing.</a:t>
            </a:r>
          </a:p>
          <a:p>
            <a:pPr marL="236538" indent="-236538" algn="just">
              <a:spcBef>
                <a:spcPts val="500"/>
              </a:spcBef>
            </a:pPr>
            <a:r>
              <a:rPr lang="en-US" sz="2000" dirty="0" smtClean="0"/>
              <a:t>We believe that the Ph.D. program will help the state by focusing on technology new venture creation and entrepreneurship. </a:t>
            </a:r>
            <a:endParaRPr lang="en-US" sz="2000" dirty="0"/>
          </a:p>
        </p:txBody>
      </p:sp>
      <p:sp>
        <p:nvSpPr>
          <p:cNvPr id="4" name="Footer Placeholder 3"/>
          <p:cNvSpPr>
            <a:spLocks noGrp="1"/>
          </p:cNvSpPr>
          <p:nvPr>
            <p:ph type="ftr" sz="quarter" idx="11"/>
          </p:nvPr>
        </p:nvSpPr>
        <p:spPr/>
        <p:txBody>
          <a:bodyPr/>
          <a:lstStyle/>
          <a:p>
            <a:r>
              <a:rPr lang="en-US" dirty="0" smtClean="0"/>
              <a:t>Proposed Ph.D-TM-9-18-12</a:t>
            </a:r>
            <a:endParaRPr lang="en-US" dirty="0"/>
          </a:p>
        </p:txBody>
      </p:sp>
      <p:sp>
        <p:nvSpPr>
          <p:cNvPr id="5" name="Slide Number Placeholder 4"/>
          <p:cNvSpPr>
            <a:spLocks noGrp="1"/>
          </p:cNvSpPr>
          <p:nvPr>
            <p:ph type="sldNum" sz="quarter" idx="12"/>
          </p:nvPr>
        </p:nvSpPr>
        <p:spPr/>
        <p:txBody>
          <a:bodyPr/>
          <a:lstStyle/>
          <a:p>
            <a:fld id="{9864A289-0D15-47A1-A3F4-E290219EF54B}"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229600" cy="457200"/>
          </a:xfrm>
        </p:spPr>
        <p:txBody>
          <a:bodyPr>
            <a:normAutofit/>
          </a:bodyPr>
          <a:lstStyle/>
          <a:p>
            <a:pPr algn="l"/>
            <a:r>
              <a:rPr lang="en-US" sz="2400" b="1" dirty="0" smtClean="0">
                <a:solidFill>
                  <a:srgbClr val="7030A0"/>
                </a:solidFill>
              </a:rPr>
              <a:t>PROPOSED Ph.D. IN TM - PROGRAM STRUCTURE</a:t>
            </a:r>
            <a:endParaRPr lang="en-US" sz="2400" b="1" dirty="0">
              <a:solidFill>
                <a:srgbClr val="7030A0"/>
              </a:solidFill>
            </a:endParaRPr>
          </a:p>
        </p:txBody>
      </p:sp>
      <p:sp>
        <p:nvSpPr>
          <p:cNvPr id="5" name="Slide Number Placeholder 4"/>
          <p:cNvSpPr>
            <a:spLocks noGrp="1"/>
          </p:cNvSpPr>
          <p:nvPr>
            <p:ph type="sldNum" sz="quarter" idx="12"/>
          </p:nvPr>
        </p:nvSpPr>
        <p:spPr/>
        <p:txBody>
          <a:bodyPr/>
          <a:lstStyle/>
          <a:p>
            <a:fld id="{9864A289-0D15-47A1-A3F4-E290219EF54B}" type="slidenum">
              <a:rPr lang="en-US" smtClean="0"/>
              <a:pPr/>
              <a:t>14</a:t>
            </a:fld>
            <a:endParaRPr lang="en-US"/>
          </a:p>
        </p:txBody>
      </p:sp>
      <p:sp>
        <p:nvSpPr>
          <p:cNvPr id="2125" name="Rectangle 7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3" name="Group 95"/>
          <p:cNvGrpSpPr>
            <a:grpSpLocks noChangeAspect="1"/>
          </p:cNvGrpSpPr>
          <p:nvPr/>
        </p:nvGrpSpPr>
        <p:grpSpPr bwMode="auto">
          <a:xfrm>
            <a:off x="304524" y="1142983"/>
            <a:ext cx="8915893" cy="5346709"/>
            <a:chOff x="-535" y="808"/>
            <a:chExt cx="11156" cy="8419"/>
          </a:xfrm>
        </p:grpSpPr>
        <p:sp>
          <p:nvSpPr>
            <p:cNvPr id="2169" name="AutoShape 121"/>
            <p:cNvSpPr>
              <a:spLocks noChangeAspect="1" noChangeArrowheads="1"/>
            </p:cNvSpPr>
            <p:nvPr/>
          </p:nvSpPr>
          <p:spPr bwMode="auto">
            <a:xfrm>
              <a:off x="-535" y="928"/>
              <a:ext cx="10774" cy="8299"/>
            </a:xfrm>
            <a:prstGeom prst="rect">
              <a:avLst/>
            </a:prstGeom>
            <a:noFill/>
          </p:spPr>
          <p:txBody>
            <a:bodyPr vert="horz" wrap="square" lIns="91440" tIns="45720" rIns="91440" bIns="45720" numCol="1" anchor="t" anchorCtr="0" compatLnSpc="1">
              <a:prstTxWarp prst="textNoShape">
                <a:avLst/>
              </a:prstTxWarp>
            </a:bodyPr>
            <a:lstStyle/>
            <a:p>
              <a:endParaRPr lang="en-US">
                <a:latin typeface="Arial Narrow" pitchFamily="34" charset="0"/>
                <a:cs typeface="Times New Roman" pitchFamily="18" charset="0"/>
              </a:endParaRPr>
            </a:p>
          </p:txBody>
        </p:sp>
        <p:sp>
          <p:nvSpPr>
            <p:cNvPr id="2168" name="Text Box 120"/>
            <p:cNvSpPr txBox="1">
              <a:spLocks noChangeArrowheads="1"/>
            </p:cNvSpPr>
            <p:nvPr/>
          </p:nvSpPr>
          <p:spPr bwMode="auto">
            <a:xfrm>
              <a:off x="3661" y="6807"/>
              <a:ext cx="6388" cy="84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Arial Narrow"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 One semester teaching  practice requirement (TMPD 698)</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 One refereed Journal Paper or 2 refereed Conference Papers (No Credit)</a:t>
              </a:r>
              <a:endParaRPr kumimoji="0" lang="en-US" sz="800" b="0" i="0" u="none" strike="noStrike" cap="none" normalizeH="0" baseline="0" dirty="0" smtClean="0">
                <a:ln>
                  <a:noFill/>
                </a:ln>
                <a:solidFill>
                  <a:schemeClr val="tx1"/>
                </a:solidFill>
                <a:effectLst/>
                <a:latin typeface="Arial Narrow" pitchFamily="34" charset="0"/>
                <a:cs typeface="Times New Roman" pitchFamily="18" charset="0"/>
              </a:endParaRPr>
            </a:p>
          </p:txBody>
        </p:sp>
        <p:sp>
          <p:nvSpPr>
            <p:cNvPr id="2167" name="Text Box 119"/>
            <p:cNvSpPr txBox="1">
              <a:spLocks noChangeArrowheads="1"/>
            </p:cNvSpPr>
            <p:nvPr/>
          </p:nvSpPr>
          <p:spPr bwMode="auto">
            <a:xfrm>
              <a:off x="3202" y="808"/>
              <a:ext cx="1905" cy="67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Core Courses</a:t>
              </a:r>
              <a:endParaRPr kumimoji="0" lang="en-US" sz="1000" b="0" i="0" u="none" strike="noStrike" cap="none" normalizeH="0" baseline="0" dirty="0" smtClean="0">
                <a:ln>
                  <a:noFill/>
                </a:ln>
                <a:solidFill>
                  <a:schemeClr val="tx1"/>
                </a:solidFill>
                <a:effectLst/>
                <a:latin typeface="Arial Narrow" pitchFamily="34"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(Doctoral Seminars)</a:t>
              </a:r>
              <a:endParaRPr kumimoji="0" lang="en-US" sz="1000" b="0" i="0" u="none" strike="noStrike" cap="none" normalizeH="0" baseline="0" dirty="0" smtClean="0">
                <a:ln>
                  <a:noFill/>
                </a:ln>
                <a:solidFill>
                  <a:schemeClr val="tx1"/>
                </a:solidFill>
                <a:effectLst/>
                <a:latin typeface="Arial Narrow" pitchFamily="34" charset="0"/>
                <a:cs typeface="Times New Roman" pitchFamily="18" charset="0"/>
              </a:endParaRPr>
            </a:p>
          </p:txBody>
        </p:sp>
        <p:sp>
          <p:nvSpPr>
            <p:cNvPr id="2166" name="Text Box 118"/>
            <p:cNvSpPr txBox="1">
              <a:spLocks noChangeArrowheads="1"/>
            </p:cNvSpPr>
            <p:nvPr/>
          </p:nvSpPr>
          <p:spPr bwMode="auto">
            <a:xfrm>
              <a:off x="5217" y="1048"/>
              <a:ext cx="5404" cy="9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Char char="•"/>
                <a:tabLst>
                  <a:tab pos="457200" algn="l"/>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Quantitative Methodologies (TMPD 706)</a:t>
              </a:r>
              <a:endParaRPr kumimoji="0" lang="en-US" sz="1000" b="0" i="0" u="none" strike="noStrike" cap="none" normalizeH="0" baseline="0" dirty="0" smtClean="0">
                <a:ln>
                  <a:noFill/>
                </a:ln>
                <a:solidFill>
                  <a:schemeClr val="tx1"/>
                </a:solidFill>
                <a:effectLst/>
                <a:latin typeface="Arial Narrow"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Exploration in Research Methodologies (TMPD 702)</a:t>
              </a:r>
              <a:endParaRPr kumimoji="0" lang="en-US" sz="1000" b="0" i="0" u="none" strike="noStrike" cap="none" normalizeH="0" baseline="0" dirty="0" smtClean="0">
                <a:ln>
                  <a:noFill/>
                </a:ln>
                <a:solidFill>
                  <a:schemeClr val="tx1"/>
                </a:solidFill>
                <a:effectLst/>
                <a:latin typeface="Arial Narrow"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Research Design, Analysis and Measurement </a:t>
              </a:r>
              <a:r>
                <a:rPr lang="en-US" sz="1000" dirty="0" smtClean="0">
                  <a:latin typeface="Arial Narrow" pitchFamily="34" charset="0"/>
                  <a:cs typeface="Times New Roman" pitchFamily="18" charset="0"/>
                </a:rPr>
                <a:t> </a:t>
              </a: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(TMPD 704)</a:t>
              </a:r>
              <a:endParaRPr kumimoji="0" lang="en-US" sz="1000" b="0" i="0" u="none" strike="noStrike" cap="none" normalizeH="0" baseline="0" dirty="0" smtClean="0">
                <a:ln>
                  <a:noFill/>
                </a:ln>
                <a:solidFill>
                  <a:schemeClr val="tx1"/>
                </a:solidFill>
                <a:effectLst/>
                <a:latin typeface="Arial Narrow"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000" b="0" i="0" u="none" strike="noStrike" cap="none" normalizeH="0" baseline="0" dirty="0" smtClean="0">
                <a:ln>
                  <a:noFill/>
                </a:ln>
                <a:solidFill>
                  <a:schemeClr val="tx1"/>
                </a:solidFill>
                <a:effectLst/>
                <a:latin typeface="Arial Narrow" pitchFamily="34" charset="0"/>
                <a:cs typeface="Times New Roman" pitchFamily="18" charset="0"/>
              </a:endParaRPr>
            </a:p>
          </p:txBody>
        </p:sp>
        <p:sp>
          <p:nvSpPr>
            <p:cNvPr id="2165" name="Line 117"/>
            <p:cNvSpPr>
              <a:spLocks noChangeShapeType="1"/>
            </p:cNvSpPr>
            <p:nvPr/>
          </p:nvSpPr>
          <p:spPr bwMode="auto">
            <a:xfrm>
              <a:off x="4233" y="1528"/>
              <a:ext cx="2" cy="48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latin typeface="Arial Narrow" pitchFamily="34" charset="0"/>
                <a:cs typeface="Times New Roman" pitchFamily="18" charset="0"/>
              </a:endParaRPr>
            </a:p>
          </p:txBody>
        </p:sp>
        <p:sp>
          <p:nvSpPr>
            <p:cNvPr id="2164" name="Line 116"/>
            <p:cNvSpPr>
              <a:spLocks noChangeShapeType="1"/>
            </p:cNvSpPr>
            <p:nvPr/>
          </p:nvSpPr>
          <p:spPr bwMode="auto">
            <a:xfrm>
              <a:off x="8285" y="2008"/>
              <a:ext cx="2" cy="54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latin typeface="Arial Narrow" pitchFamily="34" charset="0"/>
                <a:cs typeface="Times New Roman" pitchFamily="18" charset="0"/>
              </a:endParaRPr>
            </a:p>
          </p:txBody>
        </p:sp>
        <p:sp>
          <p:nvSpPr>
            <p:cNvPr id="2163" name="Text Box 115"/>
            <p:cNvSpPr txBox="1">
              <a:spLocks noChangeArrowheads="1"/>
            </p:cNvSpPr>
            <p:nvPr/>
          </p:nvSpPr>
          <p:spPr bwMode="auto">
            <a:xfrm>
              <a:off x="7259" y="2488"/>
              <a:ext cx="2409" cy="8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Select Current &amp; Emerging Technologies</a:t>
              </a:r>
              <a:endParaRPr kumimoji="0" lang="en-US" sz="1000" b="0" i="0" u="none" strike="noStrike" cap="none" normalizeH="0" baseline="0" dirty="0" smtClean="0">
                <a:ln>
                  <a:noFill/>
                </a:ln>
                <a:solidFill>
                  <a:schemeClr val="tx1"/>
                </a:solidFill>
                <a:effectLst/>
                <a:latin typeface="Arial Narrow" pitchFamily="34" charset="0"/>
                <a:cs typeface="Times New Roman" pitchFamily="18" charset="0"/>
              </a:endParaRPr>
            </a:p>
          </p:txBody>
        </p:sp>
        <p:grpSp>
          <p:nvGrpSpPr>
            <p:cNvPr id="6" name="Group 110"/>
            <p:cNvGrpSpPr>
              <a:grpSpLocks/>
            </p:cNvGrpSpPr>
            <p:nvPr/>
          </p:nvGrpSpPr>
          <p:grpSpPr bwMode="auto">
            <a:xfrm>
              <a:off x="419" y="5607"/>
              <a:ext cx="8581" cy="598"/>
              <a:chOff x="629" y="7170"/>
              <a:chExt cx="8581" cy="801"/>
            </a:xfrm>
          </p:grpSpPr>
          <p:sp>
            <p:nvSpPr>
              <p:cNvPr id="2162" name="Line 114"/>
              <p:cNvSpPr>
                <a:spLocks noChangeShapeType="1"/>
              </p:cNvSpPr>
              <p:nvPr/>
            </p:nvSpPr>
            <p:spPr bwMode="auto">
              <a:xfrm>
                <a:off x="629" y="7170"/>
                <a:ext cx="2" cy="48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latin typeface="Arial Narrow" pitchFamily="34" charset="0"/>
                  <a:cs typeface="Times New Roman" pitchFamily="18" charset="0"/>
                </a:endParaRPr>
              </a:p>
            </p:txBody>
          </p:sp>
          <p:sp>
            <p:nvSpPr>
              <p:cNvPr id="2161" name="Line 113"/>
              <p:cNvSpPr>
                <a:spLocks noChangeShapeType="1"/>
              </p:cNvSpPr>
              <p:nvPr/>
            </p:nvSpPr>
            <p:spPr bwMode="auto">
              <a:xfrm>
                <a:off x="4500" y="7656"/>
                <a:ext cx="1" cy="315"/>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latin typeface="Arial Narrow" pitchFamily="34" charset="0"/>
                  <a:cs typeface="Times New Roman" pitchFamily="18" charset="0"/>
                </a:endParaRPr>
              </a:p>
            </p:txBody>
          </p:sp>
          <p:sp>
            <p:nvSpPr>
              <p:cNvPr id="2160" name="Line 112"/>
              <p:cNvSpPr>
                <a:spLocks noChangeShapeType="1"/>
              </p:cNvSpPr>
              <p:nvPr/>
            </p:nvSpPr>
            <p:spPr bwMode="auto">
              <a:xfrm>
                <a:off x="629" y="7653"/>
                <a:ext cx="8551" cy="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latin typeface="Arial Narrow" pitchFamily="34" charset="0"/>
                  <a:cs typeface="Times New Roman" pitchFamily="18" charset="0"/>
                </a:endParaRPr>
              </a:p>
            </p:txBody>
          </p:sp>
          <p:sp>
            <p:nvSpPr>
              <p:cNvPr id="2159" name="Line 111"/>
              <p:cNvSpPr>
                <a:spLocks noChangeShapeType="1"/>
              </p:cNvSpPr>
              <p:nvPr/>
            </p:nvSpPr>
            <p:spPr bwMode="auto">
              <a:xfrm flipH="1">
                <a:off x="9210" y="7171"/>
                <a:ext cx="0" cy="48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latin typeface="Arial Narrow" pitchFamily="34" charset="0"/>
                  <a:cs typeface="Times New Roman" pitchFamily="18" charset="0"/>
                </a:endParaRPr>
              </a:p>
            </p:txBody>
          </p:sp>
        </p:grpSp>
        <p:sp>
          <p:nvSpPr>
            <p:cNvPr id="2157" name="Text Box 109"/>
            <p:cNvSpPr txBox="1">
              <a:spLocks noChangeArrowheads="1"/>
            </p:cNvSpPr>
            <p:nvPr/>
          </p:nvSpPr>
          <p:spPr bwMode="auto">
            <a:xfrm>
              <a:off x="5497" y="3448"/>
              <a:ext cx="5028" cy="181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en-US" sz="1000" b="0" i="0" u="sng"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Technology Concentrations</a:t>
              </a:r>
              <a:endParaRPr kumimoji="0" lang="en-US" sz="1000" b="0" i="0" u="none" strike="noStrike" cap="none" normalizeH="0" baseline="0" dirty="0" smtClean="0">
                <a:ln>
                  <a:noFill/>
                </a:ln>
                <a:solidFill>
                  <a:schemeClr val="tx1"/>
                </a:solidFill>
                <a:effectLst/>
                <a:latin typeface="Arial Narrow" pitchFamily="34"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Biotech &amp; Biomedical Technology, Systems &amp; Processes </a:t>
              </a:r>
              <a:r>
                <a:rPr kumimoji="0" lang="en-US" sz="1000" b="0" i="0" u="none" strike="noStrike" cap="none" normalizeH="0" baseline="0" dirty="0" smtClean="0">
                  <a:ln>
                    <a:noFill/>
                  </a:ln>
                  <a:solidFill>
                    <a:schemeClr val="tx1"/>
                  </a:solidFill>
                  <a:effectLst/>
                  <a:latin typeface="Calibri"/>
                  <a:ea typeface="Times New Roman" pitchFamily="18" charset="0"/>
                  <a:cs typeface="Times New Roman" pitchFamily="18" charset="0"/>
                </a:rPr>
                <a:t>*</a:t>
              </a:r>
              <a:endPar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Environmental and Energy Technology, Systems and Processes</a:t>
              </a:r>
            </a:p>
            <a:p>
              <a:pPr marL="0" marR="0" lvl="0" indent="0" defTabSz="914400" rtl="0" eaLnBrk="0" fontAlgn="base" latinLnBrk="0" hangingPunct="0">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Engineering Economics and Financial Engineering</a:t>
              </a:r>
            </a:p>
            <a:p>
              <a:pPr lvl="0" eaLnBrk="0" fontAlgn="base" hangingPunct="0">
                <a:spcBef>
                  <a:spcPct val="0"/>
                </a:spcBef>
                <a:spcAft>
                  <a:spcPct val="0"/>
                </a:spcAft>
                <a:buFontTx/>
                <a:buChar char="•"/>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Information Analytics, Technology &amp; Decision Support Systems</a:t>
              </a:r>
              <a:r>
                <a:rPr lang="en-US" sz="1000" dirty="0" smtClean="0">
                  <a:ea typeface="Times New Roman" pitchFamily="18" charset="0"/>
                  <a:cs typeface="Times New Roman" pitchFamily="18" charset="0"/>
                </a:rPr>
                <a:t> *</a:t>
              </a:r>
              <a:endPar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endParaRPr>
            </a:p>
            <a:p>
              <a:pPr lvl="0" eaLnBrk="0" fontAlgn="base" hangingPunct="0">
                <a:spcBef>
                  <a:spcPct val="0"/>
                </a:spcBef>
                <a:spcAft>
                  <a:spcPct val="0"/>
                </a:spcAft>
                <a:buFontTx/>
                <a:buChar char="•"/>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Manufacturing, Supply Chain and Logistics Technology, Systems and Processes</a:t>
              </a:r>
              <a:r>
                <a:rPr lang="en-US" sz="1000" dirty="0" smtClean="0">
                  <a:ea typeface="Times New Roman" pitchFamily="18" charset="0"/>
                  <a:cs typeface="Times New Roman" pitchFamily="18" charset="0"/>
                </a:rPr>
                <a:t> *</a:t>
              </a:r>
              <a:endParaRPr kumimoji="0" lang="en-US" sz="1000" b="0" i="0" u="none" strike="noStrike" cap="none" normalizeH="0" baseline="0" dirty="0" smtClean="0">
                <a:ln>
                  <a:noFill/>
                </a:ln>
                <a:solidFill>
                  <a:schemeClr val="tx1"/>
                </a:solidFill>
                <a:effectLst/>
                <a:latin typeface="Arial Narrow" pitchFamily="34"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Arial Narrow" pitchFamily="34" charset="0"/>
                <a:cs typeface="Times New Roman" pitchFamily="18" charset="0"/>
              </a:endParaRPr>
            </a:p>
          </p:txBody>
        </p:sp>
        <p:sp>
          <p:nvSpPr>
            <p:cNvPr id="2156" name="Text Box 108"/>
            <p:cNvSpPr txBox="1">
              <a:spLocks noChangeArrowheads="1"/>
            </p:cNvSpPr>
            <p:nvPr/>
          </p:nvSpPr>
          <p:spPr bwMode="auto">
            <a:xfrm>
              <a:off x="1103" y="1048"/>
              <a:ext cx="2272" cy="48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(3 Courses×3 Credits=9 Credits)</a:t>
              </a:r>
              <a:endParaRPr kumimoji="0" lang="en-US" sz="1000" b="0" i="0" u="none" strike="noStrike" cap="none" normalizeH="0" baseline="0" dirty="0" smtClean="0">
                <a:ln>
                  <a:noFill/>
                </a:ln>
                <a:solidFill>
                  <a:schemeClr val="tx1"/>
                </a:solidFill>
                <a:effectLst/>
                <a:latin typeface="Arial Narrow" pitchFamily="34" charset="0"/>
                <a:cs typeface="Times New Roman" pitchFamily="18" charset="0"/>
              </a:endParaRPr>
            </a:p>
          </p:txBody>
        </p:sp>
        <p:sp>
          <p:nvSpPr>
            <p:cNvPr id="2155" name="Text Box 107"/>
            <p:cNvSpPr txBox="1">
              <a:spLocks noChangeArrowheads="1"/>
            </p:cNvSpPr>
            <p:nvPr/>
          </p:nvSpPr>
          <p:spPr bwMode="auto">
            <a:xfrm>
              <a:off x="3661" y="5967"/>
              <a:ext cx="6250" cy="84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Arial Narrow"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 Comprehensive Written Exams – Both Areas 1 &amp; 2 (TMPD 694)</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 Oral Defense of Dissertation Proposal (TMPD 699)</a:t>
              </a:r>
              <a:endParaRPr kumimoji="0" lang="en-US" sz="1000" b="0" i="0" u="none" strike="noStrike" cap="none" normalizeH="0" baseline="0" dirty="0" smtClean="0">
                <a:ln>
                  <a:noFill/>
                </a:ln>
                <a:solidFill>
                  <a:schemeClr val="tx1"/>
                </a:solidFill>
                <a:effectLst/>
                <a:latin typeface="Arial Narrow" pitchFamily="34" charset="0"/>
                <a:cs typeface="Times New Roman" pitchFamily="18" charset="0"/>
              </a:endParaRPr>
            </a:p>
          </p:txBody>
        </p:sp>
        <p:sp>
          <p:nvSpPr>
            <p:cNvPr id="2154" name="Text Box 106"/>
            <p:cNvSpPr txBox="1">
              <a:spLocks noChangeArrowheads="1"/>
            </p:cNvSpPr>
            <p:nvPr/>
          </p:nvSpPr>
          <p:spPr bwMode="auto">
            <a:xfrm>
              <a:off x="3470" y="6087"/>
              <a:ext cx="900" cy="107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a:t>
              </a:r>
              <a:endParaRPr kumimoji="0" lang="en-US" sz="2400" b="0" i="0" u="none" strike="noStrike" cap="none" normalizeH="0" baseline="0" dirty="0" smtClean="0">
                <a:ln>
                  <a:noFill/>
                </a:ln>
                <a:solidFill>
                  <a:schemeClr val="tx1"/>
                </a:solidFill>
                <a:effectLst/>
                <a:latin typeface="Arial Narrow" pitchFamily="34" charset="0"/>
                <a:cs typeface="Times New Roman" pitchFamily="18" charset="0"/>
              </a:endParaRPr>
            </a:p>
          </p:txBody>
        </p:sp>
        <p:sp>
          <p:nvSpPr>
            <p:cNvPr id="2153" name="Text Box 105"/>
            <p:cNvSpPr txBox="1">
              <a:spLocks noChangeArrowheads="1"/>
            </p:cNvSpPr>
            <p:nvPr/>
          </p:nvSpPr>
          <p:spPr bwMode="auto">
            <a:xfrm>
              <a:off x="-270" y="2128"/>
              <a:ext cx="990" cy="3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Area 1*</a:t>
              </a:r>
              <a:endParaRPr kumimoji="0" lang="en-US" sz="1800" b="0" i="0" u="none" strike="noStrike" cap="none" normalizeH="0" baseline="0" dirty="0" smtClean="0">
                <a:ln>
                  <a:noFill/>
                </a:ln>
                <a:solidFill>
                  <a:schemeClr val="tx1"/>
                </a:solidFill>
                <a:effectLst/>
                <a:latin typeface="Arial Narrow" pitchFamily="34" charset="0"/>
                <a:cs typeface="Times New Roman" pitchFamily="18" charset="0"/>
              </a:endParaRPr>
            </a:p>
          </p:txBody>
        </p:sp>
        <p:sp>
          <p:nvSpPr>
            <p:cNvPr id="2151" name="Text Box 103"/>
            <p:cNvSpPr txBox="1">
              <a:spLocks noChangeArrowheads="1"/>
            </p:cNvSpPr>
            <p:nvPr/>
          </p:nvSpPr>
          <p:spPr bwMode="auto">
            <a:xfrm>
              <a:off x="1260" y="1648"/>
              <a:ext cx="2661" cy="3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(6 Courses×3 Credits=18) </a:t>
              </a:r>
              <a:endParaRPr kumimoji="0" lang="en-US" sz="1000" b="0" i="0" u="none" strike="noStrike" cap="none" normalizeH="0" baseline="0" dirty="0" smtClean="0">
                <a:ln>
                  <a:noFill/>
                </a:ln>
                <a:solidFill>
                  <a:schemeClr val="tx1"/>
                </a:solidFill>
                <a:effectLst/>
                <a:latin typeface="Arial Narrow"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Arial Narrow" pitchFamily="34" charset="0"/>
                <a:cs typeface="Times New Roman" pitchFamily="18" charset="0"/>
              </a:endParaRPr>
            </a:p>
          </p:txBody>
        </p:sp>
        <p:sp>
          <p:nvSpPr>
            <p:cNvPr id="2150" name="Line 102"/>
            <p:cNvSpPr>
              <a:spLocks noChangeShapeType="1"/>
            </p:cNvSpPr>
            <p:nvPr/>
          </p:nvSpPr>
          <p:spPr bwMode="auto">
            <a:xfrm>
              <a:off x="720" y="2008"/>
              <a:ext cx="7560" cy="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latin typeface="Arial Narrow" pitchFamily="34" charset="0"/>
                <a:cs typeface="Times New Roman" pitchFamily="18" charset="0"/>
              </a:endParaRPr>
            </a:p>
          </p:txBody>
        </p:sp>
        <p:sp>
          <p:nvSpPr>
            <p:cNvPr id="2149" name="Line 101"/>
            <p:cNvSpPr>
              <a:spLocks noChangeShapeType="1"/>
            </p:cNvSpPr>
            <p:nvPr/>
          </p:nvSpPr>
          <p:spPr bwMode="auto">
            <a:xfrm flipH="1">
              <a:off x="714" y="2008"/>
              <a:ext cx="6" cy="54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latin typeface="Arial Narrow" pitchFamily="34" charset="0"/>
                <a:cs typeface="Times New Roman" pitchFamily="18" charset="0"/>
              </a:endParaRPr>
            </a:p>
          </p:txBody>
        </p:sp>
        <p:sp>
          <p:nvSpPr>
            <p:cNvPr id="2148" name="Text Box 100"/>
            <p:cNvSpPr txBox="1">
              <a:spLocks noChangeArrowheads="1"/>
            </p:cNvSpPr>
            <p:nvPr/>
          </p:nvSpPr>
          <p:spPr bwMode="auto">
            <a:xfrm>
              <a:off x="3470" y="6927"/>
              <a:ext cx="900" cy="128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a:t>
              </a:r>
              <a:endParaRPr kumimoji="0" lang="en-US" sz="2400" b="0" i="0" u="none" strike="noStrike" cap="none" normalizeH="0" baseline="0" dirty="0" smtClean="0">
                <a:ln>
                  <a:noFill/>
                </a:ln>
                <a:solidFill>
                  <a:schemeClr val="tx1"/>
                </a:solidFill>
                <a:effectLst/>
                <a:latin typeface="Arial Narrow" pitchFamily="34" charset="0"/>
                <a:cs typeface="Times New Roman" pitchFamily="18" charset="0"/>
              </a:endParaRPr>
            </a:p>
          </p:txBody>
        </p:sp>
        <p:sp>
          <p:nvSpPr>
            <p:cNvPr id="2147" name="Text Box 99"/>
            <p:cNvSpPr txBox="1">
              <a:spLocks noChangeArrowheads="1"/>
            </p:cNvSpPr>
            <p:nvPr/>
          </p:nvSpPr>
          <p:spPr bwMode="auto">
            <a:xfrm>
              <a:off x="2150" y="6327"/>
              <a:ext cx="1320" cy="3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(No Credit)</a:t>
              </a:r>
              <a:endParaRPr kumimoji="0" lang="en-US" sz="1000" b="0" i="0" u="none" strike="noStrike" cap="none" normalizeH="0" baseline="0" dirty="0" smtClean="0">
                <a:ln>
                  <a:noFill/>
                </a:ln>
                <a:solidFill>
                  <a:schemeClr val="tx1"/>
                </a:solidFill>
                <a:effectLst/>
                <a:latin typeface="Arial Narrow"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Arial Narrow" pitchFamily="34" charset="0"/>
                <a:cs typeface="Times New Roman" pitchFamily="18" charset="0"/>
              </a:endParaRPr>
            </a:p>
          </p:txBody>
        </p:sp>
        <p:sp>
          <p:nvSpPr>
            <p:cNvPr id="2146" name="Text Box 98"/>
            <p:cNvSpPr txBox="1">
              <a:spLocks noChangeArrowheads="1"/>
            </p:cNvSpPr>
            <p:nvPr/>
          </p:nvSpPr>
          <p:spPr bwMode="auto">
            <a:xfrm>
              <a:off x="2150" y="7047"/>
              <a:ext cx="1320" cy="3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Narrow" pitchFamily="34" charset="0"/>
                  <a:ea typeface="Times New Roman" pitchFamily="18" charset="0"/>
                  <a:cs typeface="Times New Roman" pitchFamily="18" charset="0"/>
                </a:rPr>
                <a:t>(No Credit)</a:t>
              </a:r>
              <a:endParaRPr kumimoji="0" lang="en-US" sz="1000" b="0" i="0" u="none" strike="noStrike" cap="none" normalizeH="0" baseline="0" smtClean="0">
                <a:ln>
                  <a:noFill/>
                </a:ln>
                <a:solidFill>
                  <a:schemeClr val="tx1"/>
                </a:solidFill>
                <a:effectLst/>
                <a:latin typeface="Arial Narrow"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smtClean="0">
                <a:ln>
                  <a:noFill/>
                </a:ln>
                <a:solidFill>
                  <a:schemeClr val="tx1"/>
                </a:solidFill>
                <a:effectLst/>
                <a:latin typeface="Arial Narrow" pitchFamily="34" charset="0"/>
                <a:cs typeface="Times New Roman" pitchFamily="18" charset="0"/>
              </a:endParaRPr>
            </a:p>
          </p:txBody>
        </p:sp>
        <p:sp>
          <p:nvSpPr>
            <p:cNvPr id="2145" name="Text Box 97"/>
            <p:cNvSpPr txBox="1">
              <a:spLocks noChangeArrowheads="1"/>
            </p:cNvSpPr>
            <p:nvPr/>
          </p:nvSpPr>
          <p:spPr bwMode="auto">
            <a:xfrm>
              <a:off x="3676" y="7887"/>
              <a:ext cx="5229" cy="48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 Ph.D. Dissertation (TMPD 710)</a:t>
              </a:r>
              <a:endParaRPr kumimoji="0" lang="en-US" sz="800" b="0" i="0" u="none" strike="noStrike" cap="none" normalizeH="0" baseline="0" dirty="0" smtClean="0">
                <a:ln>
                  <a:noFill/>
                </a:ln>
                <a:solidFill>
                  <a:schemeClr val="tx1"/>
                </a:solidFill>
                <a:effectLst/>
                <a:latin typeface="Arial Narrow"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Narrow" pitchFamily="34" charset="0"/>
                <a:cs typeface="Times New Roman" pitchFamily="18" charset="0"/>
              </a:endParaRPr>
            </a:p>
          </p:txBody>
        </p:sp>
        <p:sp>
          <p:nvSpPr>
            <p:cNvPr id="2144" name="Text Box 96"/>
            <p:cNvSpPr txBox="1">
              <a:spLocks noChangeArrowheads="1"/>
            </p:cNvSpPr>
            <p:nvPr/>
          </p:nvSpPr>
          <p:spPr bwMode="auto">
            <a:xfrm>
              <a:off x="986" y="7887"/>
              <a:ext cx="2484" cy="3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(Minimum of 15 Credits)</a:t>
              </a:r>
              <a:endParaRPr kumimoji="0" lang="en-US" sz="800" b="0" i="0" u="none" strike="noStrike" cap="none" normalizeH="0" baseline="0" dirty="0" smtClean="0">
                <a:ln>
                  <a:noFill/>
                </a:ln>
                <a:solidFill>
                  <a:schemeClr val="tx1"/>
                </a:solidFill>
                <a:effectLst/>
                <a:latin typeface="Arial Narrow"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Narrow" pitchFamily="34" charset="0"/>
                <a:cs typeface="Times New Roman" pitchFamily="18" charset="0"/>
              </a:endParaRPr>
            </a:p>
          </p:txBody>
        </p:sp>
      </p:grpSp>
      <p:sp>
        <p:nvSpPr>
          <p:cNvPr id="2173" name="Text Box 125"/>
          <p:cNvSpPr txBox="1">
            <a:spLocks noChangeArrowheads="1"/>
          </p:cNvSpPr>
          <p:nvPr/>
        </p:nvSpPr>
        <p:spPr bwMode="auto">
          <a:xfrm>
            <a:off x="228600" y="2801937"/>
            <a:ext cx="3733800" cy="1617663"/>
          </a:xfrm>
          <a:prstGeom prst="rect">
            <a:avLst/>
          </a:prstGeom>
          <a:noFill/>
          <a:ln w="9525">
            <a:noFill/>
            <a:miter lim="800000"/>
            <a:headEnd/>
            <a:tailEnd/>
          </a:ln>
        </p:spPr>
        <p:txBody>
          <a:bodyPr vert="horz" wrap="square" lIns="91440" tIns="0" rIns="91440" bIns="0" numCol="1" anchor="t" anchorCtr="0" compatLnSpc="1">
            <a:prstTxWarp prst="textNoShape">
              <a:avLst/>
            </a:prstTxWarp>
          </a:bodyPr>
          <a:lstStyle/>
          <a:p>
            <a:pPr marL="0" marR="0" lvl="0" indent="228600" algn="l" defTabSz="914400" rtl="0" eaLnBrk="1" fontAlgn="base" latinLnBrk="0" hangingPunct="1">
              <a:lnSpc>
                <a:spcPct val="100000"/>
              </a:lnSpc>
              <a:spcBef>
                <a:spcPct val="0"/>
              </a:spcBef>
              <a:spcAft>
                <a:spcPct val="0"/>
              </a:spcAft>
              <a:buClrTx/>
              <a:buSzTx/>
              <a:buFontTx/>
              <a:buNone/>
              <a:tabLst/>
            </a:pPr>
            <a:r>
              <a:rPr kumimoji="0" lang="en-US" sz="1000" b="0" i="0" u="sng" strike="noStrike" cap="none" normalizeH="0" baseline="0" dirty="0" smtClean="0">
                <a:ln>
                  <a:noFill/>
                </a:ln>
                <a:solidFill>
                  <a:schemeClr val="tx1"/>
                </a:solidFill>
                <a:effectLst/>
                <a:latin typeface="Arial Narrow" pitchFamily="34" charset="0"/>
                <a:ea typeface="Times New Roman" pitchFamily="18" charset="0"/>
              </a:rPr>
              <a:t>Sample Courses</a:t>
            </a:r>
            <a:endParaRPr kumimoji="0" lang="en-US" sz="800" b="0" i="0" u="none" strike="noStrike" cap="none" normalizeH="0" baseline="0" dirty="0" smtClean="0">
              <a:ln>
                <a:noFill/>
              </a:ln>
              <a:solidFill>
                <a:schemeClr val="tx1"/>
              </a:solidFill>
              <a:effectLst/>
              <a:latin typeface="Arial Narrow" pitchFamily="34" charset="0"/>
            </a:endParaRPr>
          </a:p>
          <a:p>
            <a:pPr marL="0" marR="0" lvl="0" indent="228600" algn="l" defTabSz="914400" rtl="0" eaLnBrk="0" fontAlgn="base" latinLnBrk="0" hangingPunct="0">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rPr>
              <a:t>Entrepreneurship &amp; Corporate Venturing</a:t>
            </a:r>
          </a:p>
          <a:p>
            <a:pPr marL="0" marR="0" lvl="0" indent="228600" algn="l" defTabSz="914400" rtl="0" eaLnBrk="0" fontAlgn="base" latinLnBrk="0" hangingPunct="0">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rPr>
              <a:t>Finance, Accounting and Legal Aspects of New Ventures</a:t>
            </a:r>
          </a:p>
          <a:p>
            <a:pPr marL="0" marR="0" lvl="0" indent="228600" algn="l" defTabSz="914400" rtl="0" eaLnBrk="0" fontAlgn="base" latinLnBrk="0" hangingPunct="0">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rPr>
              <a:t>High-Tech Marketing and Innovation</a:t>
            </a:r>
          </a:p>
          <a:p>
            <a:pPr marL="0" marR="0" lvl="0" indent="228600" algn="l" defTabSz="914400" rtl="0" eaLnBrk="0" fontAlgn="base" latinLnBrk="0" hangingPunct="0">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rPr>
              <a:t>New Product Development &amp; Commercialization </a:t>
            </a:r>
            <a:endParaRPr kumimoji="0" lang="en-US" sz="800" b="0" i="0" u="none" strike="noStrike" cap="none" normalizeH="0" baseline="0" dirty="0" smtClean="0">
              <a:ln>
                <a:noFill/>
              </a:ln>
              <a:solidFill>
                <a:schemeClr val="tx1"/>
              </a:solidFill>
              <a:effectLst/>
              <a:latin typeface="Arial Narrow" pitchFamily="34" charset="0"/>
            </a:endParaRPr>
          </a:p>
          <a:p>
            <a:pPr marL="0" marR="0" lvl="0" indent="22860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rPr>
              <a:t>(e.g. Licensing, Outsourcing, IP etc.)</a:t>
            </a:r>
            <a:endParaRPr kumimoji="0" lang="en-US" sz="800" b="0" i="0" u="none" strike="noStrike" cap="none" normalizeH="0" baseline="0" dirty="0" smtClean="0">
              <a:ln>
                <a:noFill/>
              </a:ln>
              <a:solidFill>
                <a:schemeClr val="tx1"/>
              </a:solidFill>
              <a:effectLst/>
              <a:latin typeface="Arial Narrow" pitchFamily="34" charset="0"/>
            </a:endParaRPr>
          </a:p>
          <a:p>
            <a:pPr marL="0" marR="0" lvl="0" indent="228600" algn="l" defTabSz="914400" rtl="0" eaLnBrk="0" fontAlgn="base" latinLnBrk="0" hangingPunct="0">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rPr>
              <a:t>Strategy Formulation, Execution and Governance</a:t>
            </a:r>
          </a:p>
          <a:p>
            <a:pPr marL="0" marR="0" lvl="0" indent="228600" algn="l" defTabSz="914400" rtl="0" eaLnBrk="0" fontAlgn="base" latinLnBrk="0" hangingPunct="0">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rPr>
              <a:t>Business Analytics</a:t>
            </a:r>
          </a:p>
          <a:p>
            <a:pPr marL="0" marR="0" lvl="0" indent="228600" algn="l" defTabSz="914400" rtl="0" eaLnBrk="0" fontAlgn="base" latinLnBrk="0" hangingPunct="0">
              <a:lnSpc>
                <a:spcPct val="100000"/>
              </a:lnSpc>
              <a:spcBef>
                <a:spcPct val="0"/>
              </a:spcBef>
              <a:spcAft>
                <a:spcPct val="0"/>
              </a:spcAft>
              <a:buClrTx/>
              <a:buSzTx/>
              <a:buFontTx/>
              <a:buChar char="•"/>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rPr>
              <a:t>+++</a:t>
            </a:r>
            <a:endParaRPr kumimoji="0" lang="en-US" sz="800" b="0" i="0" u="none" strike="noStrike" cap="none" normalizeH="0" baseline="0" dirty="0" smtClean="0">
              <a:ln>
                <a:noFill/>
              </a:ln>
              <a:solidFill>
                <a:schemeClr val="tx1"/>
              </a:solidFill>
              <a:effectLst/>
              <a:latin typeface="Arial Narrow" pitchFamily="34" charset="0"/>
            </a:endParaRPr>
          </a:p>
          <a:p>
            <a:pPr marL="0" marR="0" lvl="0" indent="22860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Narrow" pitchFamily="34" charset="0"/>
            </a:endParaRPr>
          </a:p>
        </p:txBody>
      </p:sp>
      <p:sp>
        <p:nvSpPr>
          <p:cNvPr id="2172" name="Text Box 124"/>
          <p:cNvSpPr txBox="1">
            <a:spLocks noChangeArrowheads="1"/>
          </p:cNvSpPr>
          <p:nvPr/>
        </p:nvSpPr>
        <p:spPr bwMode="auto">
          <a:xfrm>
            <a:off x="304800" y="2209800"/>
            <a:ext cx="2286000" cy="5603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Narrow" pitchFamily="34" charset="0"/>
                <a:ea typeface="Times New Roman" pitchFamily="18" charset="0"/>
              </a:rPr>
              <a:t>New Technology Venture Creation (Entrepreneurship &amp; Corporate Venturing)</a:t>
            </a:r>
            <a:endParaRPr kumimoji="0" lang="en-US" sz="1800" b="0" i="0" u="none" strike="noStrike" cap="none" normalizeH="0" baseline="0" smtClean="0">
              <a:ln>
                <a:noFill/>
              </a:ln>
              <a:solidFill>
                <a:schemeClr val="tx1"/>
              </a:solidFill>
              <a:effectLst/>
              <a:latin typeface="Arial Narrow" pitchFamily="34" charset="0"/>
            </a:endParaRPr>
          </a:p>
        </p:txBody>
      </p:sp>
      <p:sp>
        <p:nvSpPr>
          <p:cNvPr id="2175" name="Rectangle 127"/>
          <p:cNvSpPr>
            <a:spLocks noChangeArrowheads="1"/>
          </p:cNvSpPr>
          <p:nvPr/>
        </p:nvSpPr>
        <p:spPr bwMode="auto">
          <a:xfrm>
            <a:off x="0" y="158234"/>
            <a:ext cx="9144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endParaRPr lang="en-US"/>
          </a:p>
        </p:txBody>
      </p:sp>
      <p:sp>
        <p:nvSpPr>
          <p:cNvPr id="2176" name="Rectangle 128"/>
          <p:cNvSpPr>
            <a:spLocks noChangeArrowheads="1"/>
          </p:cNvSpPr>
          <p:nvPr/>
        </p:nvSpPr>
        <p:spPr bwMode="auto">
          <a:xfrm>
            <a:off x="228600" y="681335"/>
            <a:ext cx="73152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Ph.D. - Technology Management Program Outline</a:t>
            </a:r>
            <a:endParaRPr kumimoji="0" lang="en-US" sz="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(Inter-Disciplinary Degree)</a:t>
            </a:r>
            <a:endParaRPr kumimoji="0" lang="en-US" sz="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102" name="Text Box 100"/>
          <p:cNvSpPr txBox="1">
            <a:spLocks noChangeArrowheads="1"/>
          </p:cNvSpPr>
          <p:nvPr/>
        </p:nvSpPr>
        <p:spPr bwMode="auto">
          <a:xfrm>
            <a:off x="3505200" y="5507892"/>
            <a:ext cx="719281" cy="81670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a:t>
            </a:r>
            <a:endParaRPr kumimoji="0" lang="en-US" sz="2400" b="0" i="0" u="none" strike="noStrike" cap="none" normalizeH="0" baseline="0" dirty="0" smtClean="0">
              <a:ln>
                <a:noFill/>
              </a:ln>
              <a:solidFill>
                <a:schemeClr val="tx1"/>
              </a:solidFill>
              <a:effectLst/>
              <a:latin typeface="Arial Narrow" pitchFamily="34" charset="0"/>
              <a:cs typeface="Times New Roman" pitchFamily="18" charset="0"/>
            </a:endParaRPr>
          </a:p>
        </p:txBody>
      </p:sp>
      <p:sp>
        <p:nvSpPr>
          <p:cNvPr id="103" name="TextBox 102"/>
          <p:cNvSpPr txBox="1"/>
          <p:nvPr/>
        </p:nvSpPr>
        <p:spPr>
          <a:xfrm>
            <a:off x="381000" y="6019800"/>
            <a:ext cx="8229600" cy="261610"/>
          </a:xfrm>
          <a:prstGeom prst="rect">
            <a:avLst/>
          </a:prstGeom>
          <a:noFill/>
        </p:spPr>
        <p:txBody>
          <a:bodyPr wrap="square" rtlCol="0">
            <a:spAutoFit/>
          </a:bodyPr>
          <a:lstStyle/>
          <a:p>
            <a:r>
              <a:rPr lang="en-US" sz="1100" dirty="0" smtClean="0">
                <a:latin typeface="Times New Roman" pitchFamily="18" charset="0"/>
                <a:cs typeface="Times New Roman" pitchFamily="18" charset="0"/>
              </a:rPr>
              <a:t>Minimum number of credits required = 42</a:t>
            </a:r>
            <a:endParaRPr lang="en-US" sz="1100" dirty="0">
              <a:latin typeface="Times New Roman" pitchFamily="18" charset="0"/>
              <a:cs typeface="Times New Roman" pitchFamily="18" charset="0"/>
            </a:endParaRPr>
          </a:p>
        </p:txBody>
      </p:sp>
      <p:sp>
        <p:nvSpPr>
          <p:cNvPr id="39" name="TextBox 38"/>
          <p:cNvSpPr txBox="1"/>
          <p:nvPr/>
        </p:nvSpPr>
        <p:spPr>
          <a:xfrm>
            <a:off x="381000" y="6172200"/>
            <a:ext cx="4038600" cy="246221"/>
          </a:xfrm>
          <a:prstGeom prst="rect">
            <a:avLst/>
          </a:prstGeom>
          <a:noFill/>
        </p:spPr>
        <p:txBody>
          <a:bodyPr wrap="square" rtlCol="0">
            <a:spAutoFit/>
          </a:bodyPr>
          <a:lstStyle/>
          <a:p>
            <a:r>
              <a:rPr lang="en-US" sz="1000" dirty="0" smtClean="0">
                <a:latin typeface="Times New Roman" pitchFamily="18" charset="0"/>
                <a:ea typeface="Times New Roman" pitchFamily="18" charset="0"/>
                <a:cs typeface="Times New Roman" pitchFamily="18" charset="0"/>
              </a:rPr>
              <a:t>*Initial Areas of Technology Concentration at the start of the program</a:t>
            </a:r>
            <a:endParaRPr lang="en-US" sz="1000" dirty="0">
              <a:latin typeface="Times New Roman" pitchFamily="18" charset="0"/>
              <a:cs typeface="Times New Roman" pitchFamily="18" charset="0"/>
            </a:endParaRPr>
          </a:p>
        </p:txBody>
      </p:sp>
      <p:sp>
        <p:nvSpPr>
          <p:cNvPr id="40" name="Text Box 104"/>
          <p:cNvSpPr txBox="1">
            <a:spLocks noChangeArrowheads="1"/>
          </p:cNvSpPr>
          <p:nvPr/>
        </p:nvSpPr>
        <p:spPr bwMode="auto">
          <a:xfrm>
            <a:off x="7747986" y="1981284"/>
            <a:ext cx="786414" cy="22862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Narrow" pitchFamily="34" charset="0"/>
                <a:ea typeface="Times New Roman" pitchFamily="18" charset="0"/>
                <a:cs typeface="Times New Roman" pitchFamily="18" charset="0"/>
              </a:rPr>
              <a:t>Area 2*</a:t>
            </a:r>
            <a:endParaRPr kumimoji="0" lang="en-US" sz="1800" b="0" i="0" u="none" strike="noStrike" cap="none" normalizeH="0" baseline="0" dirty="0" smtClean="0">
              <a:ln>
                <a:noFill/>
              </a:ln>
              <a:solidFill>
                <a:schemeClr val="tx1"/>
              </a:solidFill>
              <a:effectLst/>
              <a:latin typeface="Arial Narrow" pitchFamily="34" charset="0"/>
              <a:cs typeface="Times New Roman" pitchFamily="18" charset="0"/>
            </a:endParaRPr>
          </a:p>
        </p:txBody>
      </p:sp>
      <p:sp>
        <p:nvSpPr>
          <p:cNvPr id="41" name="Footer Placeholder 40"/>
          <p:cNvSpPr>
            <a:spLocks noGrp="1"/>
          </p:cNvSpPr>
          <p:nvPr>
            <p:ph type="ftr" sz="quarter" idx="11"/>
          </p:nvPr>
        </p:nvSpPr>
        <p:spPr/>
        <p:txBody>
          <a:bodyPr/>
          <a:lstStyle/>
          <a:p>
            <a:r>
              <a:rPr lang="en-US" dirty="0" smtClean="0"/>
              <a:t>Proposed Ph.D-TM-9-18-12</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62000"/>
            <a:ext cx="8458200" cy="5943600"/>
          </a:xfrm>
        </p:spPr>
        <p:txBody>
          <a:bodyPr>
            <a:noAutofit/>
          </a:bodyPr>
          <a:lstStyle/>
          <a:p>
            <a:pPr marL="176213" indent="-176213" algn="just" fontAlgn="base">
              <a:spcBef>
                <a:spcPts val="500"/>
              </a:spcBef>
              <a:spcAft>
                <a:spcPct val="0"/>
              </a:spcAft>
            </a:pPr>
            <a:r>
              <a:rPr lang="en-US" sz="2000" dirty="0" smtClean="0"/>
              <a:t>Career Preparation Alternatives: Academic/Research, Consulting, and/or Engineering, Technology or Management, or Technology Entrepreneurship</a:t>
            </a:r>
          </a:p>
          <a:p>
            <a:pPr marL="176213" indent="-176213" algn="just" fontAlgn="base">
              <a:spcBef>
                <a:spcPts val="500"/>
              </a:spcBef>
              <a:spcAft>
                <a:spcPct val="0"/>
              </a:spcAft>
            </a:pPr>
            <a:endParaRPr lang="en-US" sz="2000" dirty="0" smtClean="0"/>
          </a:p>
          <a:p>
            <a:pPr marL="176213" indent="-176213" algn="just" fontAlgn="base">
              <a:spcBef>
                <a:spcPts val="500"/>
              </a:spcBef>
              <a:spcAft>
                <a:spcPct val="0"/>
              </a:spcAft>
            </a:pPr>
            <a:r>
              <a:rPr lang="en-US" sz="2000" dirty="0" smtClean="0"/>
              <a:t>Students can choose to focus on three study options</a:t>
            </a:r>
            <a:r>
              <a:rPr lang="en-US" sz="2000" dirty="0" smtClean="0">
                <a:latin typeface="Arial Narrow" pitchFamily="34" charset="0"/>
                <a:ea typeface="Times New Roman" pitchFamily="18" charset="0"/>
              </a:rPr>
              <a:t> * </a:t>
            </a:r>
            <a:r>
              <a:rPr lang="en-US" sz="2000" dirty="0" smtClean="0"/>
              <a:t>:</a:t>
            </a:r>
          </a:p>
          <a:p>
            <a:pPr marL="176213" indent="-176213" algn="just" fontAlgn="base">
              <a:spcBef>
                <a:spcPts val="500"/>
              </a:spcBef>
              <a:spcAft>
                <a:spcPct val="0"/>
              </a:spcAft>
            </a:pPr>
            <a:endParaRPr lang="en-US" sz="2000" dirty="0" smtClean="0"/>
          </a:p>
          <a:p>
            <a:pPr marL="800100" lvl="1" indent="-342900" algn="just" fontAlgn="base">
              <a:spcBef>
                <a:spcPts val="500"/>
              </a:spcBef>
              <a:spcAft>
                <a:spcPct val="0"/>
              </a:spcAft>
              <a:buFont typeface="+mj-lt"/>
              <a:buAutoNum type="arabicPeriod"/>
            </a:pPr>
            <a:r>
              <a:rPr lang="en-US" sz="2000" b="1" u="sng" dirty="0" smtClean="0"/>
              <a:t>Focus on Area 1</a:t>
            </a:r>
            <a:r>
              <a:rPr lang="en-US" sz="2000" dirty="0" smtClean="0"/>
              <a:t> – New Technology Venture Creation - Number of Courses for Area 1 = 4 each from Area 1 &amp; 2 each from Area 2 (from one of the technology concentrations)</a:t>
            </a:r>
          </a:p>
          <a:p>
            <a:pPr marL="800100" lvl="1" indent="-342900" algn="just" fontAlgn="base">
              <a:spcBef>
                <a:spcPts val="500"/>
              </a:spcBef>
              <a:spcAft>
                <a:spcPct val="0"/>
              </a:spcAft>
              <a:buFont typeface="+mj-lt"/>
              <a:buAutoNum type="arabicPeriod"/>
            </a:pPr>
            <a:r>
              <a:rPr lang="en-US" sz="2000" b="1" u="sng" dirty="0" smtClean="0"/>
              <a:t>Focus on Area 2</a:t>
            </a:r>
            <a:r>
              <a:rPr lang="en-US" sz="2000" b="1" dirty="0" smtClean="0"/>
              <a:t> </a:t>
            </a:r>
            <a:r>
              <a:rPr lang="en-US" sz="2000" dirty="0" smtClean="0"/>
              <a:t>– Select Current and Emerging Technologies - Number of Courses for Area 2 = 4 each from Area 2 (from same concentration) &amp; 2 each from Area 1</a:t>
            </a:r>
          </a:p>
          <a:p>
            <a:pPr marL="800100" lvl="1" indent="-342900" algn="just" fontAlgn="base">
              <a:spcBef>
                <a:spcPts val="500"/>
              </a:spcBef>
              <a:spcAft>
                <a:spcPct val="0"/>
              </a:spcAft>
              <a:buFont typeface="+mj-lt"/>
              <a:buAutoNum type="arabicPeriod"/>
            </a:pPr>
            <a:r>
              <a:rPr lang="en-US" sz="2000" b="1" u="sng" dirty="0" smtClean="0"/>
              <a:t>Combination of Areas 1 and 2</a:t>
            </a:r>
            <a:r>
              <a:rPr lang="en-US" sz="2000" b="1" dirty="0" smtClean="0"/>
              <a:t> </a:t>
            </a:r>
            <a:r>
              <a:rPr lang="en-US" sz="2000" dirty="0" smtClean="0"/>
              <a:t>- Number of Courses for Area 3 = 3 each from Areas 1 &amp; 2 (in Area 2, students must choose 3 courses from one concentration for depth coverage)</a:t>
            </a:r>
          </a:p>
        </p:txBody>
      </p:sp>
      <p:sp>
        <p:nvSpPr>
          <p:cNvPr id="5" name="Slide Number Placeholder 4"/>
          <p:cNvSpPr>
            <a:spLocks noGrp="1"/>
          </p:cNvSpPr>
          <p:nvPr>
            <p:ph type="sldNum" sz="quarter" idx="12"/>
          </p:nvPr>
        </p:nvSpPr>
        <p:spPr/>
        <p:txBody>
          <a:bodyPr/>
          <a:lstStyle/>
          <a:p>
            <a:fld id="{9864A289-0D15-47A1-A3F4-E290219EF54B}" type="slidenum">
              <a:rPr lang="en-US" smtClean="0"/>
              <a:pPr/>
              <a:t>15</a:t>
            </a:fld>
            <a:endParaRPr lang="en-US" dirty="0"/>
          </a:p>
        </p:txBody>
      </p:sp>
      <p:sp>
        <p:nvSpPr>
          <p:cNvPr id="6" name="Title 1"/>
          <p:cNvSpPr>
            <a:spLocks noGrp="1"/>
          </p:cNvSpPr>
          <p:nvPr>
            <p:ph type="title"/>
          </p:nvPr>
        </p:nvSpPr>
        <p:spPr>
          <a:xfrm>
            <a:off x="304800" y="-76200"/>
            <a:ext cx="8229600" cy="914400"/>
          </a:xfrm>
        </p:spPr>
        <p:txBody>
          <a:bodyPr>
            <a:normAutofit/>
          </a:bodyPr>
          <a:lstStyle/>
          <a:p>
            <a:pPr algn="l"/>
            <a:r>
              <a:rPr lang="en-US" sz="2400" b="1" dirty="0" smtClean="0">
                <a:solidFill>
                  <a:srgbClr val="7030A0"/>
                </a:solidFill>
              </a:rPr>
              <a:t>CAREER PREPARATION &amp; FOCUS AREAS</a:t>
            </a:r>
            <a:endParaRPr lang="en-US" sz="2400" b="1" dirty="0">
              <a:solidFill>
                <a:srgbClr val="7030A0"/>
              </a:solidFill>
            </a:endParaRPr>
          </a:p>
        </p:txBody>
      </p:sp>
      <p:sp>
        <p:nvSpPr>
          <p:cNvPr id="7" name="TextBox 6"/>
          <p:cNvSpPr txBox="1"/>
          <p:nvPr/>
        </p:nvSpPr>
        <p:spPr>
          <a:xfrm>
            <a:off x="381000" y="6383179"/>
            <a:ext cx="4038600" cy="246221"/>
          </a:xfrm>
          <a:prstGeom prst="rect">
            <a:avLst/>
          </a:prstGeom>
          <a:noFill/>
        </p:spPr>
        <p:txBody>
          <a:bodyPr wrap="square" rtlCol="0">
            <a:spAutoFit/>
          </a:bodyPr>
          <a:lstStyle/>
          <a:p>
            <a:r>
              <a:rPr lang="en-US" sz="1000" dirty="0" smtClean="0">
                <a:latin typeface="Times New Roman" pitchFamily="18" charset="0"/>
                <a:ea typeface="Times New Roman" pitchFamily="18" charset="0"/>
                <a:cs typeface="Times New Roman" pitchFamily="18" charset="0"/>
              </a:rPr>
              <a:t>*Initial Areas of Technology Concentration at the start of the program</a:t>
            </a:r>
            <a:endParaRPr lang="en-US" sz="1000" dirty="0">
              <a:latin typeface="Times New Roman" pitchFamily="18" charset="0"/>
              <a:cs typeface="Times New Roman" pitchFamily="18" charset="0"/>
            </a:endParaRPr>
          </a:p>
        </p:txBody>
      </p:sp>
      <p:sp>
        <p:nvSpPr>
          <p:cNvPr id="8" name="Footer Placeholder 7"/>
          <p:cNvSpPr>
            <a:spLocks noGrp="1"/>
          </p:cNvSpPr>
          <p:nvPr>
            <p:ph type="ftr" sz="quarter" idx="11"/>
          </p:nvPr>
        </p:nvSpPr>
        <p:spPr>
          <a:xfrm>
            <a:off x="457200" y="6553200"/>
            <a:ext cx="2895600" cy="365125"/>
          </a:xfrm>
        </p:spPr>
        <p:txBody>
          <a:bodyPr/>
          <a:lstStyle/>
          <a:p>
            <a:r>
              <a:rPr lang="en-US" dirty="0" smtClean="0"/>
              <a:t>Proposed Ph.D-TM-9-18-12</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457200" y="6569075"/>
            <a:ext cx="2895600" cy="365125"/>
          </a:xfrm>
        </p:spPr>
        <p:txBody>
          <a:bodyPr/>
          <a:lstStyle/>
          <a:p>
            <a:r>
              <a:rPr lang="en-US" dirty="0" smtClean="0"/>
              <a:t>Proposed Ph.D-TM-9-18-12</a:t>
            </a:r>
            <a:endParaRPr lang="en-US" dirty="0"/>
          </a:p>
        </p:txBody>
      </p:sp>
      <p:sp>
        <p:nvSpPr>
          <p:cNvPr id="5" name="Slide Number Placeholder 4"/>
          <p:cNvSpPr>
            <a:spLocks noGrp="1"/>
          </p:cNvSpPr>
          <p:nvPr>
            <p:ph type="sldNum" sz="quarter" idx="12"/>
          </p:nvPr>
        </p:nvSpPr>
        <p:spPr/>
        <p:txBody>
          <a:bodyPr/>
          <a:lstStyle/>
          <a:p>
            <a:fld id="{9864A289-0D15-47A1-A3F4-E290219EF54B}" type="slidenum">
              <a:rPr lang="en-US" smtClean="0"/>
              <a:pPr/>
              <a:t>16</a:t>
            </a:fld>
            <a:endParaRPr lang="en-US"/>
          </a:p>
        </p:txBody>
      </p:sp>
      <p:sp>
        <p:nvSpPr>
          <p:cNvPr id="6" name="Title 1"/>
          <p:cNvSpPr>
            <a:spLocks noGrp="1"/>
          </p:cNvSpPr>
          <p:nvPr>
            <p:ph type="title"/>
          </p:nvPr>
        </p:nvSpPr>
        <p:spPr>
          <a:xfrm>
            <a:off x="228600" y="228600"/>
            <a:ext cx="8229600" cy="533400"/>
          </a:xfrm>
        </p:spPr>
        <p:txBody>
          <a:bodyPr>
            <a:normAutofit/>
          </a:bodyPr>
          <a:lstStyle/>
          <a:p>
            <a:pPr algn="l"/>
            <a:r>
              <a:rPr lang="en-US" sz="2400" b="1" dirty="0" smtClean="0">
                <a:solidFill>
                  <a:srgbClr val="7030A0"/>
                </a:solidFill>
              </a:rPr>
              <a:t>LEAD TM FACULTY &amp; RESEARCH INTERESTS</a:t>
            </a:r>
            <a:endParaRPr lang="en-US" sz="2400" b="1" dirty="0"/>
          </a:p>
        </p:txBody>
      </p:sp>
      <p:sp>
        <p:nvSpPr>
          <p:cNvPr id="8" name="Content Placeholder 7"/>
          <p:cNvSpPr>
            <a:spLocks noGrp="1"/>
          </p:cNvSpPr>
          <p:nvPr>
            <p:ph idx="1"/>
          </p:nvPr>
        </p:nvSpPr>
        <p:spPr>
          <a:xfrm>
            <a:off x="152400" y="685800"/>
            <a:ext cx="8763000" cy="6172200"/>
          </a:xfrm>
        </p:spPr>
        <p:txBody>
          <a:bodyPr>
            <a:normAutofit fontScale="92500"/>
          </a:bodyPr>
          <a:lstStyle/>
          <a:p>
            <a:pPr marL="227013" lvl="0" indent="-227013" algn="just">
              <a:lnSpc>
                <a:spcPct val="110000"/>
              </a:lnSpc>
              <a:spcBef>
                <a:spcPts val="0"/>
              </a:spcBef>
            </a:pPr>
            <a:r>
              <a:rPr lang="en-US" sz="1900" b="1" dirty="0" smtClean="0"/>
              <a:t>DR. GAD SELIG, PMP, COP </a:t>
            </a:r>
            <a:r>
              <a:rPr lang="en-US" sz="1900" dirty="0" smtClean="0"/>
              <a:t>- Director, Technology Management Graduate Programs     </a:t>
            </a:r>
          </a:p>
          <a:p>
            <a:pPr marL="90488" lvl="0" indent="146050" algn="just">
              <a:lnSpc>
                <a:spcPct val="110000"/>
              </a:lnSpc>
              <a:spcBef>
                <a:spcPts val="0"/>
              </a:spcBef>
              <a:buNone/>
            </a:pPr>
            <a:r>
              <a:rPr lang="en-US" sz="1900" dirty="0" smtClean="0"/>
              <a:t>&amp; Associate Dean, Business Development</a:t>
            </a:r>
          </a:p>
          <a:p>
            <a:pPr marL="236538" lvl="1" indent="0" algn="just">
              <a:lnSpc>
                <a:spcPct val="120000"/>
              </a:lnSpc>
              <a:spcBef>
                <a:spcPts val="0"/>
              </a:spcBef>
              <a:buNone/>
            </a:pPr>
            <a:r>
              <a:rPr lang="en-US" sz="1700" b="1" i="1" dirty="0" smtClean="0"/>
              <a:t>RESEARCH INTERESTS</a:t>
            </a:r>
          </a:p>
          <a:p>
            <a:pPr marL="236538" lvl="1" indent="0" algn="just">
              <a:lnSpc>
                <a:spcPct val="120000"/>
              </a:lnSpc>
              <a:spcBef>
                <a:spcPts val="0"/>
              </a:spcBef>
              <a:buNone/>
            </a:pPr>
            <a:r>
              <a:rPr lang="en-US" sz="1700" dirty="0" smtClean="0"/>
              <a:t>Business and marketing strategy formulation &amp; execution; information technology strategy &amp; governance; new venture &amp; entrepreneurship; program and project management; strategic sourcing &amp; outsourcing and new product development &amp; commercialization.</a:t>
            </a:r>
          </a:p>
          <a:p>
            <a:pPr marL="236538" lvl="1" indent="0" algn="just">
              <a:lnSpc>
                <a:spcPct val="120000"/>
              </a:lnSpc>
              <a:spcBef>
                <a:spcPts val="0"/>
              </a:spcBef>
              <a:buNone/>
            </a:pPr>
            <a:r>
              <a:rPr lang="en-US" sz="1700" b="1" i="1" dirty="0" smtClean="0"/>
              <a:t>TEACHING INTERESTS</a:t>
            </a:r>
          </a:p>
          <a:p>
            <a:pPr marL="236538" lvl="1" indent="0" algn="just">
              <a:lnSpc>
                <a:spcPct val="120000"/>
              </a:lnSpc>
              <a:spcBef>
                <a:spcPts val="0"/>
              </a:spcBef>
              <a:buNone/>
            </a:pPr>
            <a:r>
              <a:rPr lang="en-US" sz="1700" dirty="0" smtClean="0"/>
              <a:t>Marketing, technology new venture creation/ entrepreneurship, program/ project management, strategic sourcing/ outsourcing, information technology and strategy.</a:t>
            </a:r>
          </a:p>
          <a:p>
            <a:pPr marL="236538" indent="-236538" algn="just">
              <a:lnSpc>
                <a:spcPct val="120000"/>
              </a:lnSpc>
              <a:spcBef>
                <a:spcPts val="0"/>
              </a:spcBef>
            </a:pPr>
            <a:r>
              <a:rPr lang="en-US" sz="1900" b="1" dirty="0" smtClean="0"/>
              <a:t>DR. ELIF KONGAR, Ph.D.</a:t>
            </a:r>
            <a:r>
              <a:rPr lang="en-US" sz="1900" dirty="0" smtClean="0"/>
              <a:t> - Associate Professor, Departments of Technology Management and Mechanical Engineering</a:t>
            </a:r>
          </a:p>
          <a:p>
            <a:pPr indent="-106363" algn="just">
              <a:lnSpc>
                <a:spcPct val="120000"/>
              </a:lnSpc>
              <a:spcBef>
                <a:spcPts val="0"/>
              </a:spcBef>
              <a:buNone/>
            </a:pPr>
            <a:r>
              <a:rPr lang="en-US" sz="1700" b="1" i="1" dirty="0" smtClean="0"/>
              <a:t>RESEARCH INTERESTS</a:t>
            </a:r>
            <a:endParaRPr lang="en-US" sz="1700" i="1" dirty="0" smtClean="0"/>
          </a:p>
          <a:p>
            <a:pPr marL="236538" indent="0" algn="just">
              <a:lnSpc>
                <a:spcPct val="120000"/>
              </a:lnSpc>
              <a:spcBef>
                <a:spcPts val="0"/>
              </a:spcBef>
              <a:buNone/>
            </a:pPr>
            <a:r>
              <a:rPr lang="en-US" sz="1700" dirty="0" smtClean="0"/>
              <a:t>Economically and environmentally sustainable waste recovery systems and operations, reverse supply chain management, reverse logistics systems, disassembly sequencing and planning, electronic waste, performance evaluation, female participation and efficiency in engineering disciplines, K-12 STEM education, undergraduate and graduate engineering education programs.</a:t>
            </a:r>
          </a:p>
          <a:p>
            <a:pPr indent="-106363" algn="just">
              <a:lnSpc>
                <a:spcPct val="120000"/>
              </a:lnSpc>
              <a:spcBef>
                <a:spcPts val="0"/>
              </a:spcBef>
              <a:buNone/>
            </a:pPr>
            <a:r>
              <a:rPr lang="en-US" sz="1700" b="1" i="1" dirty="0" smtClean="0"/>
              <a:t>TEACHING INTERESTS</a:t>
            </a:r>
            <a:endParaRPr lang="en-US" sz="1700" i="1" dirty="0" smtClean="0"/>
          </a:p>
          <a:p>
            <a:pPr marL="236538" indent="0" algn="just">
              <a:lnSpc>
                <a:spcPct val="120000"/>
              </a:lnSpc>
              <a:spcBef>
                <a:spcPts val="0"/>
              </a:spcBef>
              <a:buNone/>
            </a:pPr>
            <a:r>
              <a:rPr lang="en-US" sz="1700" dirty="0" smtClean="0"/>
              <a:t>Operations Research, Decision Theory, Forecasting Techniques, Mathematical Statistics and Reliability, Supply Chain Management, Logistics, Service Management and Engineering, Advanced Simulation.</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763000" cy="6019800"/>
          </a:xfrm>
        </p:spPr>
        <p:txBody>
          <a:bodyPr>
            <a:normAutofit fontScale="70000" lnSpcReduction="20000"/>
          </a:bodyPr>
          <a:lstStyle/>
          <a:p>
            <a:pPr marL="236538" indent="-236538" algn="just">
              <a:lnSpc>
                <a:spcPct val="114000"/>
              </a:lnSpc>
              <a:spcBef>
                <a:spcPts val="0"/>
              </a:spcBef>
            </a:pPr>
            <a:r>
              <a:rPr lang="en-US" sz="2300" b="1" dirty="0" smtClean="0"/>
              <a:t>DR. NEAL LEWIS, Ph.D.  - </a:t>
            </a:r>
            <a:r>
              <a:rPr lang="en-US" sz="2300" dirty="0" smtClean="0"/>
              <a:t>Associate Professor, Technology Management</a:t>
            </a:r>
          </a:p>
          <a:p>
            <a:pPr marL="236538" indent="-236538" algn="just">
              <a:lnSpc>
                <a:spcPct val="114000"/>
              </a:lnSpc>
              <a:spcBef>
                <a:spcPts val="150"/>
              </a:spcBef>
              <a:buFont typeface="Arial" pitchFamily="34" charset="0"/>
              <a:buNone/>
            </a:pPr>
            <a:r>
              <a:rPr lang="en-US" sz="2300" b="1" dirty="0" smtClean="0"/>
              <a:t>     </a:t>
            </a:r>
            <a:r>
              <a:rPr lang="en-US" sz="2300" b="1" i="1" dirty="0" smtClean="0"/>
              <a:t>RESEARCH INTERESTS </a:t>
            </a:r>
          </a:p>
          <a:p>
            <a:pPr marL="236538" indent="0" algn="just">
              <a:lnSpc>
                <a:spcPct val="114000"/>
              </a:lnSpc>
              <a:spcBef>
                <a:spcPts val="150"/>
              </a:spcBef>
              <a:buFont typeface="Arial" pitchFamily="34" charset="0"/>
              <a:buNone/>
            </a:pPr>
            <a:r>
              <a:rPr lang="en-US" sz="2300" dirty="0" smtClean="0"/>
              <a:t>Engineering economics and financial engineering, particularly real options analysis and modeling of Social Security benefits.  Lean manufacturing, particularly using mathematical modeling and factory physics methods to improve manufacturing efficiency.  Use of student response units to improve student engagement and learning success in finance and engineering. Entrepreneurship and innovation, and supporting small businesses in successfully commercializing technical innovations.</a:t>
            </a:r>
          </a:p>
          <a:p>
            <a:pPr marL="236538" indent="0" algn="just">
              <a:lnSpc>
                <a:spcPct val="114000"/>
              </a:lnSpc>
              <a:spcBef>
                <a:spcPts val="150"/>
              </a:spcBef>
              <a:buFont typeface="Arial" pitchFamily="34" charset="0"/>
              <a:buNone/>
            </a:pPr>
            <a:r>
              <a:rPr lang="en-US" sz="2300" b="1" i="1" dirty="0" smtClean="0"/>
              <a:t>TEACHING INTERESTS</a:t>
            </a:r>
          </a:p>
          <a:p>
            <a:pPr marL="236538" indent="0" algn="just">
              <a:lnSpc>
                <a:spcPct val="114000"/>
              </a:lnSpc>
              <a:spcBef>
                <a:spcPts val="0"/>
              </a:spcBef>
              <a:buFont typeface="Arial" pitchFamily="34" charset="0"/>
              <a:buNone/>
            </a:pPr>
            <a:r>
              <a:rPr lang="en-US" sz="2300" dirty="0" smtClean="0"/>
              <a:t>Engineering Economics, Finance and Accounting, Manufacturing Management, High Performance Work Teams, Leadership, Commercialization of Technical Innovation, Operations Management.  </a:t>
            </a:r>
          </a:p>
          <a:p>
            <a:pPr marL="236538" indent="0" algn="just">
              <a:lnSpc>
                <a:spcPct val="114000"/>
              </a:lnSpc>
              <a:buNone/>
            </a:pPr>
            <a:endParaRPr lang="en-US" sz="1000" dirty="0" smtClean="0"/>
          </a:p>
          <a:p>
            <a:pPr marL="236538" indent="-236538" algn="just">
              <a:lnSpc>
                <a:spcPct val="114000"/>
              </a:lnSpc>
              <a:spcBef>
                <a:spcPts val="0"/>
              </a:spcBef>
            </a:pPr>
            <a:r>
              <a:rPr lang="en-US" sz="2300" b="1" dirty="0" smtClean="0"/>
              <a:t>DR. CHRISTIAN BACH, Ph.D. - </a:t>
            </a:r>
            <a:r>
              <a:rPr lang="en-US" sz="2300" dirty="0" smtClean="0"/>
              <a:t>Assistant Professor, Technology Management &amp; Biomedical Engineering </a:t>
            </a:r>
          </a:p>
          <a:p>
            <a:pPr marL="236538" indent="-236538" algn="just">
              <a:lnSpc>
                <a:spcPct val="114000"/>
              </a:lnSpc>
              <a:spcBef>
                <a:spcPts val="150"/>
              </a:spcBef>
              <a:buFont typeface="Arial" pitchFamily="34" charset="0"/>
              <a:buNone/>
            </a:pPr>
            <a:r>
              <a:rPr lang="en-US" sz="2300" b="1" dirty="0" smtClean="0"/>
              <a:t>     </a:t>
            </a:r>
            <a:r>
              <a:rPr lang="en-US" sz="2300" b="1" i="1" dirty="0" smtClean="0"/>
              <a:t>RESEARCH INTERESTS</a:t>
            </a:r>
          </a:p>
          <a:p>
            <a:pPr marL="236538" indent="-176213" algn="just">
              <a:lnSpc>
                <a:spcPct val="114000"/>
              </a:lnSpc>
              <a:spcBef>
                <a:spcPts val="150"/>
              </a:spcBef>
              <a:buFont typeface="Arial" pitchFamily="34" charset="0"/>
              <a:buNone/>
            </a:pPr>
            <a:r>
              <a:rPr lang="en-US" sz="2300" b="1" dirty="0" smtClean="0"/>
              <a:t>    </a:t>
            </a:r>
            <a:r>
              <a:rPr lang="en-US" sz="2300" dirty="0" smtClean="0"/>
              <a:t>Intracellular Immunization, induced </a:t>
            </a:r>
            <a:r>
              <a:rPr lang="en-US" sz="2300" dirty="0" err="1" smtClean="0"/>
              <a:t>Pluripotent</a:t>
            </a:r>
            <a:r>
              <a:rPr lang="en-US" sz="2300" dirty="0" smtClean="0"/>
              <a:t> Stem (</a:t>
            </a:r>
            <a:r>
              <a:rPr lang="en-US" sz="2300" dirty="0" err="1" smtClean="0"/>
              <a:t>iPS</a:t>
            </a:r>
            <a:r>
              <a:rPr lang="en-US" sz="2300" dirty="0" smtClean="0"/>
              <a:t>) cells, Artificial Transcription Factors, Target  Detection Assay, Microarrays, Bioreactors, Protein Folding (micro -level), Target Binding Site  Computation, micro Database Systems, Knowledge Cubes, Knowledge Management Systems, Collaborative Networks, Global Research Integration, Technology for Advancing Clinical Application.</a:t>
            </a:r>
          </a:p>
          <a:p>
            <a:pPr marL="236538" indent="-176213" algn="just">
              <a:lnSpc>
                <a:spcPct val="114000"/>
              </a:lnSpc>
              <a:spcBef>
                <a:spcPts val="150"/>
              </a:spcBef>
              <a:buFont typeface="Arial" pitchFamily="34" charset="0"/>
              <a:buNone/>
            </a:pPr>
            <a:r>
              <a:rPr lang="en-US" sz="2300" b="1" dirty="0" smtClean="0"/>
              <a:t>   </a:t>
            </a:r>
            <a:r>
              <a:rPr lang="en-US" sz="2300" b="1" i="1" dirty="0" smtClean="0"/>
              <a:t>TEACHING INTERESTS </a:t>
            </a:r>
          </a:p>
          <a:p>
            <a:pPr marL="236538" indent="-176213" algn="just">
              <a:lnSpc>
                <a:spcPct val="114000"/>
              </a:lnSpc>
              <a:spcBef>
                <a:spcPts val="150"/>
              </a:spcBef>
              <a:buFont typeface="Arial" pitchFamily="34" charset="0"/>
              <a:buNone/>
            </a:pPr>
            <a:r>
              <a:rPr lang="en-US" sz="2300" b="1" dirty="0" smtClean="0"/>
              <a:t>   </a:t>
            </a:r>
            <a:r>
              <a:rPr lang="en-US" sz="2300" dirty="0" smtClean="0"/>
              <a:t>Management Research, Marketing, Research Methods, Entrepreneurship, Innovation, Management Information Systems, Knowledge Management, Leadership, Project Management, Genetics, Molecular Biology, Foundational Sciences. </a:t>
            </a:r>
          </a:p>
          <a:p>
            <a:pPr marL="236538" indent="-236538" algn="just">
              <a:lnSpc>
                <a:spcPct val="114000"/>
              </a:lnSpc>
              <a:spcBef>
                <a:spcPts val="450"/>
              </a:spcBef>
            </a:pPr>
            <a:r>
              <a:rPr lang="en-US" sz="2300" b="1" dirty="0" smtClean="0"/>
              <a:t>SUPPORT FACULTY</a:t>
            </a:r>
            <a:r>
              <a:rPr lang="en-US" sz="2300" dirty="0" smtClean="0"/>
              <a:t>– Proposal includes resumes of select full time School of Engineering and School of Business faculty that will be teaching courses as part of the interdisciplinary Ph.D. degree</a:t>
            </a:r>
            <a:endParaRPr lang="en-US" sz="2300" dirty="0"/>
          </a:p>
        </p:txBody>
      </p:sp>
      <p:sp>
        <p:nvSpPr>
          <p:cNvPr id="5" name="Slide Number Placeholder 4"/>
          <p:cNvSpPr>
            <a:spLocks noGrp="1"/>
          </p:cNvSpPr>
          <p:nvPr>
            <p:ph type="sldNum" sz="quarter" idx="12"/>
          </p:nvPr>
        </p:nvSpPr>
        <p:spPr/>
        <p:txBody>
          <a:bodyPr/>
          <a:lstStyle/>
          <a:p>
            <a:fld id="{9864A289-0D15-47A1-A3F4-E290219EF54B}" type="slidenum">
              <a:rPr lang="en-US" smtClean="0"/>
              <a:pPr/>
              <a:t>17</a:t>
            </a:fld>
            <a:endParaRPr lang="en-US"/>
          </a:p>
        </p:txBody>
      </p:sp>
      <p:sp>
        <p:nvSpPr>
          <p:cNvPr id="6" name="Title 1"/>
          <p:cNvSpPr>
            <a:spLocks noGrp="1"/>
          </p:cNvSpPr>
          <p:nvPr>
            <p:ph type="title"/>
          </p:nvPr>
        </p:nvSpPr>
        <p:spPr>
          <a:xfrm>
            <a:off x="152400" y="152400"/>
            <a:ext cx="8229600" cy="533400"/>
          </a:xfrm>
        </p:spPr>
        <p:txBody>
          <a:bodyPr>
            <a:normAutofit/>
          </a:bodyPr>
          <a:lstStyle/>
          <a:p>
            <a:pPr algn="l"/>
            <a:r>
              <a:rPr lang="en-US" sz="2400" b="1" dirty="0" smtClean="0">
                <a:solidFill>
                  <a:srgbClr val="7030A0"/>
                </a:solidFill>
              </a:rPr>
              <a:t>LEAD TM FACULTY &amp; RESEARCH INTERESTS</a:t>
            </a:r>
            <a:endParaRPr lang="en-US" sz="2400" b="1" dirty="0"/>
          </a:p>
        </p:txBody>
      </p:sp>
      <p:sp>
        <p:nvSpPr>
          <p:cNvPr id="7" name="Footer Placeholder 6"/>
          <p:cNvSpPr>
            <a:spLocks noGrp="1"/>
          </p:cNvSpPr>
          <p:nvPr>
            <p:ph type="ftr" sz="quarter" idx="11"/>
          </p:nvPr>
        </p:nvSpPr>
        <p:spPr>
          <a:xfrm>
            <a:off x="533400" y="6492875"/>
            <a:ext cx="2895600" cy="365125"/>
          </a:xfrm>
        </p:spPr>
        <p:txBody>
          <a:bodyPr/>
          <a:lstStyle/>
          <a:p>
            <a:r>
              <a:rPr lang="en-US" dirty="0" smtClean="0"/>
              <a:t>Proposed Ph.D-TM-9-18-12</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229600" cy="838200"/>
          </a:xfrm>
        </p:spPr>
        <p:txBody>
          <a:bodyPr>
            <a:normAutofit/>
          </a:bodyPr>
          <a:lstStyle/>
          <a:p>
            <a:pPr algn="l"/>
            <a:r>
              <a:rPr lang="en-US" sz="2400" b="1" dirty="0" smtClean="0">
                <a:solidFill>
                  <a:srgbClr val="7030A0"/>
                </a:solidFill>
              </a:rPr>
              <a:t>PROPOSED Ph.D. IN TM – ADMISSION &amp; PROGRAM REQUIREMENTS</a:t>
            </a:r>
            <a:endParaRPr lang="en-US" sz="2400" b="1" dirty="0">
              <a:solidFill>
                <a:srgbClr val="7030A0"/>
              </a:solidFill>
            </a:endParaRPr>
          </a:p>
        </p:txBody>
      </p:sp>
      <p:sp>
        <p:nvSpPr>
          <p:cNvPr id="5" name="Slide Number Placeholder 4"/>
          <p:cNvSpPr>
            <a:spLocks noGrp="1"/>
          </p:cNvSpPr>
          <p:nvPr>
            <p:ph type="sldNum" sz="quarter" idx="12"/>
          </p:nvPr>
        </p:nvSpPr>
        <p:spPr>
          <a:xfrm>
            <a:off x="6858000" y="6569075"/>
            <a:ext cx="2133600" cy="365125"/>
          </a:xfrm>
        </p:spPr>
        <p:txBody>
          <a:bodyPr/>
          <a:lstStyle/>
          <a:p>
            <a:fld id="{9864A289-0D15-47A1-A3F4-E290219EF54B}" type="slidenum">
              <a:rPr lang="en-US" smtClean="0"/>
              <a:pPr/>
              <a:t>18</a:t>
            </a:fld>
            <a:endParaRPr lang="en-US"/>
          </a:p>
        </p:txBody>
      </p:sp>
      <p:sp>
        <p:nvSpPr>
          <p:cNvPr id="2125" name="Rectangle 7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175" name="Rectangle 12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34818" name="Text Box 2"/>
          <p:cNvSpPr txBox="1">
            <a:spLocks noChangeArrowheads="1"/>
          </p:cNvSpPr>
          <p:nvPr/>
        </p:nvSpPr>
        <p:spPr bwMode="auto">
          <a:xfrm>
            <a:off x="152400" y="685800"/>
            <a:ext cx="8763000" cy="6019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pPr>
            <a:r>
              <a:rPr kumimoji="0" lang="en-US" sz="22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1900" b="0" i="0" u="none" strike="noStrike" cap="none" normalizeH="0" baseline="0" dirty="0" smtClean="0">
                <a:ln>
                  <a:noFill/>
                </a:ln>
                <a:solidFill>
                  <a:schemeClr val="tx1"/>
                </a:solidFill>
                <a:effectLst/>
                <a:latin typeface="Times New Roman" pitchFamily="18" charset="0"/>
                <a:cs typeface="Times New Roman" pitchFamily="18" charset="0"/>
              </a:rPr>
              <a:t>Degree Admissions Requirements:</a:t>
            </a:r>
          </a:p>
          <a:p>
            <a:pPr marL="0" marR="0" lvl="0" indent="0" algn="just" defTabSz="914400" rtl="0" eaLnBrk="1" fontAlgn="base" latinLnBrk="0" hangingPunct="1">
              <a:lnSpc>
                <a:spcPct val="100000"/>
              </a:lnSpc>
              <a:spcBef>
                <a:spcPct val="0"/>
              </a:spcBef>
              <a:spcAft>
                <a:spcPct val="0"/>
              </a:spcAft>
              <a:buClrTx/>
              <a:buSzTx/>
              <a:buFont typeface="Arial" pitchFamily="34" charset="0"/>
              <a:buChar char="•"/>
              <a:tabLst/>
            </a:pPr>
            <a:endParaRPr kumimoji="0" lang="en-US" sz="1000" b="0" i="0" u="none" strike="noStrike" cap="none" normalizeH="0" baseline="0" dirty="0" smtClean="0">
              <a:ln>
                <a:noFill/>
              </a:ln>
              <a:solidFill>
                <a:schemeClr val="tx1"/>
              </a:solidFill>
              <a:effectLst/>
              <a:latin typeface="Times New Roman" pitchFamily="18" charset="0"/>
              <a:cs typeface="Times New Roman" pitchFamily="18" charset="0"/>
            </a:endParaRPr>
          </a:p>
          <a:p>
            <a:pPr marL="693738" lvl="1" indent="-295275" algn="just" fontAlgn="base">
              <a:spcBef>
                <a:spcPts val="500"/>
              </a:spcBef>
              <a:spcAft>
                <a:spcPct val="0"/>
              </a:spcAft>
              <a:buFont typeface="+mj-lt"/>
              <a:buAutoNum type="arabicPeriod"/>
            </a:pPr>
            <a:r>
              <a:rPr kumimoji="0" lang="en-US" sz="1900" b="0" i="0" u="none" strike="noStrike" cap="none" normalizeH="0" baseline="0" dirty="0" smtClean="0">
                <a:ln>
                  <a:noFill/>
                </a:ln>
                <a:solidFill>
                  <a:schemeClr val="tx1"/>
                </a:solidFill>
                <a:effectLst/>
                <a:latin typeface="Times New Roman" pitchFamily="18" charset="0"/>
                <a:cs typeface="Times New Roman" pitchFamily="18" charset="0"/>
              </a:rPr>
              <a:t>Undergraduate Engineering </a:t>
            </a:r>
            <a:r>
              <a:rPr kumimoji="0" lang="en-US" sz="1900" b="0" i="1" u="none" strike="noStrike" cap="none" normalizeH="0" baseline="0" dirty="0" smtClean="0">
                <a:ln>
                  <a:noFill/>
                </a:ln>
                <a:solidFill>
                  <a:schemeClr val="tx1"/>
                </a:solidFill>
                <a:effectLst/>
                <a:latin typeface="Times New Roman" pitchFamily="18" charset="0"/>
                <a:cs typeface="Times New Roman" pitchFamily="18" charset="0"/>
              </a:rPr>
              <a:t>or</a:t>
            </a:r>
            <a:r>
              <a:rPr kumimoji="0" lang="en-US" sz="1900" b="0" i="0" u="none" strike="noStrike" cap="none" normalizeH="0" baseline="0" dirty="0" smtClean="0">
                <a:ln>
                  <a:noFill/>
                </a:ln>
                <a:solidFill>
                  <a:schemeClr val="tx1"/>
                </a:solidFill>
                <a:effectLst/>
                <a:latin typeface="Times New Roman" pitchFamily="18" charset="0"/>
                <a:cs typeface="Times New Roman" pitchFamily="18" charset="0"/>
              </a:rPr>
              <a:t> Technology Degree (</a:t>
            </a:r>
            <a:r>
              <a:rPr lang="en-US" sz="1900" dirty="0" smtClean="0">
                <a:latin typeface="Times New Roman" pitchFamily="18" charset="0"/>
                <a:cs typeface="Times New Roman" pitchFamily="18" charset="0"/>
              </a:rPr>
              <a:t>STEM ** </a:t>
            </a:r>
            <a:r>
              <a:rPr kumimoji="0" lang="en-US" sz="1900" b="0" i="0" u="none" strike="noStrike" cap="none" normalizeH="0" baseline="0" dirty="0" smtClean="0">
                <a:ln>
                  <a:noFill/>
                </a:ln>
                <a:solidFill>
                  <a:schemeClr val="tx1"/>
                </a:solidFill>
                <a:effectLst/>
                <a:latin typeface="Times New Roman" pitchFamily="18" charset="0"/>
                <a:cs typeface="Times New Roman" pitchFamily="18" charset="0"/>
              </a:rPr>
              <a:t>category) and an MBA </a:t>
            </a:r>
            <a:r>
              <a:rPr kumimoji="0" lang="en-US" sz="1900" b="0" i="1" u="none" strike="noStrike" cap="none" normalizeH="0" baseline="0" dirty="0" smtClean="0">
                <a:ln>
                  <a:noFill/>
                </a:ln>
                <a:solidFill>
                  <a:schemeClr val="tx1"/>
                </a:solidFill>
                <a:effectLst/>
                <a:latin typeface="Times New Roman" pitchFamily="18" charset="0"/>
                <a:cs typeface="Times New Roman" pitchFamily="18" charset="0"/>
              </a:rPr>
              <a:t>or</a:t>
            </a:r>
            <a:r>
              <a:rPr kumimoji="0" lang="en-US" sz="1900" b="0" i="0" u="none" strike="noStrike" cap="none" normalizeH="0" baseline="0" dirty="0" smtClean="0">
                <a:ln>
                  <a:noFill/>
                </a:ln>
                <a:solidFill>
                  <a:schemeClr val="tx1"/>
                </a:solidFill>
                <a:effectLst/>
                <a:latin typeface="Times New Roman" pitchFamily="18" charset="0"/>
                <a:cs typeface="Times New Roman" pitchFamily="18" charset="0"/>
              </a:rPr>
              <a:t> MS in Technology Management </a:t>
            </a:r>
            <a:r>
              <a:rPr kumimoji="0" lang="en-US" sz="1900" b="0" i="1" u="none" strike="noStrike" cap="none" normalizeH="0" baseline="0" dirty="0" smtClean="0">
                <a:ln>
                  <a:noFill/>
                </a:ln>
                <a:solidFill>
                  <a:schemeClr val="tx1"/>
                </a:solidFill>
                <a:effectLst/>
                <a:latin typeface="Times New Roman" pitchFamily="18" charset="0"/>
                <a:cs typeface="Times New Roman" pitchFamily="18" charset="0"/>
              </a:rPr>
              <a:t>or</a:t>
            </a:r>
            <a:r>
              <a:rPr kumimoji="0" lang="en-US" sz="1900" b="0" i="0" u="none" strike="noStrike" cap="none" normalizeH="0" baseline="0" dirty="0" smtClean="0">
                <a:ln>
                  <a:noFill/>
                </a:ln>
                <a:solidFill>
                  <a:schemeClr val="tx1"/>
                </a:solidFill>
                <a:effectLst/>
                <a:latin typeface="Times New Roman" pitchFamily="18" charset="0"/>
                <a:cs typeface="Times New Roman" pitchFamily="18" charset="0"/>
              </a:rPr>
              <a:t> Engineering Management </a:t>
            </a:r>
            <a:r>
              <a:rPr kumimoji="0" lang="en-US" sz="1900" b="0" i="1" u="none" strike="noStrike" cap="none" normalizeH="0" baseline="0" dirty="0" smtClean="0">
                <a:ln>
                  <a:noFill/>
                </a:ln>
                <a:solidFill>
                  <a:schemeClr val="tx1"/>
                </a:solidFill>
                <a:effectLst/>
                <a:latin typeface="Times New Roman" pitchFamily="18" charset="0"/>
                <a:cs typeface="Times New Roman" pitchFamily="18" charset="0"/>
              </a:rPr>
              <a:t>or</a:t>
            </a:r>
            <a:r>
              <a:rPr kumimoji="0" lang="en-US" sz="1900" b="0" i="0" u="none" strike="noStrike" cap="none" normalizeH="0" baseline="0" dirty="0" smtClean="0">
                <a:ln>
                  <a:noFill/>
                </a:ln>
                <a:solidFill>
                  <a:schemeClr val="tx1"/>
                </a:solidFill>
                <a:effectLst/>
                <a:latin typeface="Times New Roman" pitchFamily="18" charset="0"/>
                <a:cs typeface="Times New Roman" pitchFamily="18" charset="0"/>
              </a:rPr>
              <a:t> MOT </a:t>
            </a:r>
            <a:r>
              <a:rPr kumimoji="0" lang="en-US" sz="1900" b="0" i="1" u="none" strike="noStrike" cap="none" normalizeH="0" baseline="0" dirty="0" smtClean="0">
                <a:ln>
                  <a:noFill/>
                </a:ln>
                <a:solidFill>
                  <a:schemeClr val="tx1"/>
                </a:solidFill>
                <a:effectLst/>
                <a:latin typeface="Times New Roman" pitchFamily="18" charset="0"/>
                <a:cs typeface="Times New Roman" pitchFamily="18" charset="0"/>
              </a:rPr>
              <a:t>or</a:t>
            </a:r>
            <a:r>
              <a:rPr kumimoji="0" lang="en-US" sz="1900" b="0" i="0" u="none" strike="noStrike" cap="none" normalizeH="0" baseline="0" dirty="0" smtClean="0">
                <a:ln>
                  <a:noFill/>
                </a:ln>
                <a:solidFill>
                  <a:schemeClr val="tx1"/>
                </a:solidFill>
                <a:effectLst/>
                <a:latin typeface="Times New Roman" pitchFamily="18" charset="0"/>
                <a:cs typeface="Times New Roman" pitchFamily="18" charset="0"/>
              </a:rPr>
              <a:t> equivalent &amp; three + years of industry experience desired. If a candidate has both Undergraduate and Master’s degrees in Engineering or a STEM category, he/she must have at least 3-5 years of industry experience</a:t>
            </a:r>
          </a:p>
          <a:p>
            <a:pPr marL="693738" lvl="1" indent="-295275" algn="just" fontAlgn="base">
              <a:spcBef>
                <a:spcPts val="500"/>
              </a:spcBef>
              <a:spcAft>
                <a:spcPct val="0"/>
              </a:spcAft>
              <a:buFont typeface="+mj-lt"/>
              <a:buAutoNum type="arabicPeriod"/>
            </a:pPr>
            <a:r>
              <a:rPr kumimoji="0" lang="en-US" sz="1900" b="0" i="0" u="none" strike="noStrike" cap="none" normalizeH="0" baseline="0" dirty="0" smtClean="0">
                <a:ln>
                  <a:noFill/>
                </a:ln>
                <a:solidFill>
                  <a:schemeClr val="tx1"/>
                </a:solidFill>
                <a:effectLst/>
                <a:latin typeface="Times New Roman" pitchFamily="18" charset="0"/>
                <a:cs typeface="Times New Roman" pitchFamily="18" charset="0"/>
              </a:rPr>
              <a:t>Undergraduate Business </a:t>
            </a:r>
            <a:r>
              <a:rPr kumimoji="0" lang="en-US" sz="1900" b="0" i="1" u="none" strike="noStrike" cap="none" normalizeH="0" baseline="0" dirty="0" smtClean="0">
                <a:ln>
                  <a:noFill/>
                </a:ln>
                <a:solidFill>
                  <a:schemeClr val="tx1"/>
                </a:solidFill>
                <a:effectLst/>
                <a:latin typeface="Times New Roman" pitchFamily="18" charset="0"/>
                <a:cs typeface="Times New Roman" pitchFamily="18" charset="0"/>
              </a:rPr>
              <a:t>or</a:t>
            </a:r>
            <a:r>
              <a:rPr kumimoji="0" lang="en-US" sz="1900" b="0" i="0" u="none" strike="noStrike" cap="none" normalizeH="0" baseline="0" dirty="0" smtClean="0">
                <a:ln>
                  <a:noFill/>
                </a:ln>
                <a:solidFill>
                  <a:schemeClr val="tx1"/>
                </a:solidFill>
                <a:effectLst/>
                <a:latin typeface="Times New Roman" pitchFamily="18" charset="0"/>
                <a:cs typeface="Times New Roman" pitchFamily="18" charset="0"/>
              </a:rPr>
              <a:t> Management </a:t>
            </a:r>
            <a:r>
              <a:rPr kumimoji="0" lang="en-US" sz="1900" b="0" i="1" u="none" strike="noStrike" cap="none" normalizeH="0" baseline="0" dirty="0" smtClean="0">
                <a:ln>
                  <a:noFill/>
                </a:ln>
                <a:solidFill>
                  <a:schemeClr val="tx1"/>
                </a:solidFill>
                <a:effectLst/>
                <a:latin typeface="Times New Roman" pitchFamily="18" charset="0"/>
                <a:cs typeface="Times New Roman" pitchFamily="18" charset="0"/>
              </a:rPr>
              <a:t>or</a:t>
            </a:r>
            <a:r>
              <a:rPr kumimoji="0" lang="en-US" sz="1900" b="0" i="0" u="none" strike="noStrike" cap="none" normalizeH="0" baseline="0" dirty="0" smtClean="0">
                <a:ln>
                  <a:noFill/>
                </a:ln>
                <a:solidFill>
                  <a:schemeClr val="tx1"/>
                </a:solidFill>
                <a:effectLst/>
                <a:latin typeface="Times New Roman" pitchFamily="18" charset="0"/>
                <a:cs typeface="Times New Roman" pitchFamily="18" charset="0"/>
              </a:rPr>
              <a:t> TM </a:t>
            </a:r>
            <a:r>
              <a:rPr kumimoji="0" lang="en-US" sz="1900" b="0" i="1" u="none" strike="noStrike" cap="none" normalizeH="0" baseline="0" dirty="0" smtClean="0">
                <a:ln>
                  <a:noFill/>
                </a:ln>
                <a:solidFill>
                  <a:schemeClr val="tx1"/>
                </a:solidFill>
                <a:effectLst/>
                <a:latin typeface="Times New Roman" pitchFamily="18" charset="0"/>
                <a:cs typeface="Times New Roman" pitchFamily="18" charset="0"/>
              </a:rPr>
              <a:t>or</a:t>
            </a:r>
            <a:r>
              <a:rPr kumimoji="0" lang="en-US" sz="1900" b="0" i="0" u="none" strike="noStrike" cap="none" normalizeH="0" baseline="0" dirty="0" smtClean="0">
                <a:ln>
                  <a:noFill/>
                </a:ln>
                <a:solidFill>
                  <a:schemeClr val="tx1"/>
                </a:solidFill>
                <a:effectLst/>
                <a:latin typeface="Times New Roman" pitchFamily="18" charset="0"/>
                <a:cs typeface="Times New Roman" pitchFamily="18" charset="0"/>
              </a:rPr>
              <a:t> MOT Degree and a Master’s Degree in Engineering, Computer Science </a:t>
            </a:r>
            <a:r>
              <a:rPr kumimoji="0" lang="en-US" sz="1900" b="0" i="1" u="none" strike="noStrike" cap="none" normalizeH="0" baseline="0" dirty="0" smtClean="0">
                <a:ln>
                  <a:noFill/>
                </a:ln>
                <a:solidFill>
                  <a:schemeClr val="tx1"/>
                </a:solidFill>
                <a:effectLst/>
                <a:latin typeface="Times New Roman" pitchFamily="18" charset="0"/>
                <a:cs typeface="Times New Roman" pitchFamily="18" charset="0"/>
              </a:rPr>
              <a:t>or</a:t>
            </a:r>
            <a:r>
              <a:rPr kumimoji="0" lang="en-US" sz="1900" b="0" i="0" u="none" strike="noStrike" cap="none" normalizeH="0" baseline="0" dirty="0" smtClean="0">
                <a:ln>
                  <a:noFill/>
                </a:ln>
                <a:solidFill>
                  <a:schemeClr val="tx1"/>
                </a:solidFill>
                <a:effectLst/>
                <a:latin typeface="Times New Roman" pitchFamily="18" charset="0"/>
                <a:cs typeface="Times New Roman" pitchFamily="18" charset="0"/>
              </a:rPr>
              <a:t> other Technology or equivalent (</a:t>
            </a:r>
            <a:r>
              <a:rPr lang="en-US" sz="1900" dirty="0" smtClean="0">
                <a:latin typeface="Times New Roman" pitchFamily="18" charset="0"/>
                <a:cs typeface="Times New Roman" pitchFamily="18" charset="0"/>
              </a:rPr>
              <a:t>STEM **) </a:t>
            </a:r>
            <a:r>
              <a:rPr kumimoji="0" lang="en-US" sz="1900" b="0" i="0" u="none" strike="noStrike" cap="none" normalizeH="0" baseline="0" dirty="0" smtClean="0">
                <a:ln>
                  <a:noFill/>
                </a:ln>
                <a:solidFill>
                  <a:schemeClr val="tx1"/>
                </a:solidFill>
                <a:effectLst/>
                <a:latin typeface="Times New Roman" pitchFamily="18" charset="0"/>
                <a:cs typeface="Times New Roman" pitchFamily="18" charset="0"/>
              </a:rPr>
              <a:t>&amp; three + years of industry experience desired</a:t>
            </a:r>
          </a:p>
          <a:p>
            <a:pPr marL="693738" lvl="1" indent="-295275" algn="just" fontAlgn="base">
              <a:spcBef>
                <a:spcPts val="500"/>
              </a:spcBef>
              <a:spcAft>
                <a:spcPct val="0"/>
              </a:spcAft>
              <a:buFont typeface="+mj-lt"/>
              <a:buAutoNum type="arabicPeriod"/>
            </a:pPr>
            <a:r>
              <a:rPr kumimoji="0" lang="en-US" sz="1900" b="0" i="0" u="none" strike="noStrike" cap="none" normalizeH="0" baseline="0" dirty="0" smtClean="0">
                <a:ln>
                  <a:noFill/>
                </a:ln>
                <a:solidFill>
                  <a:schemeClr val="tx1"/>
                </a:solidFill>
                <a:effectLst/>
                <a:latin typeface="Times New Roman" pitchFamily="18" charset="0"/>
                <a:cs typeface="Times New Roman" pitchFamily="18" charset="0"/>
              </a:rPr>
              <a:t>GPA of at least 3.3</a:t>
            </a:r>
          </a:p>
          <a:p>
            <a:pPr marL="693738" lvl="1" indent="-295275" algn="just" fontAlgn="base">
              <a:spcBef>
                <a:spcPts val="500"/>
              </a:spcBef>
              <a:spcAft>
                <a:spcPct val="0"/>
              </a:spcAft>
              <a:buFont typeface="+mj-lt"/>
              <a:buAutoNum type="arabicPeriod"/>
            </a:pPr>
            <a:r>
              <a:rPr kumimoji="0" lang="en-US" sz="1900" b="0" i="0" u="none" strike="noStrike" cap="none" normalizeH="0" baseline="0" dirty="0" smtClean="0">
                <a:ln>
                  <a:noFill/>
                </a:ln>
                <a:solidFill>
                  <a:schemeClr val="tx1"/>
                </a:solidFill>
                <a:effectLst/>
                <a:latin typeface="Times New Roman" pitchFamily="18" charset="0"/>
                <a:cs typeface="Times New Roman" pitchFamily="18" charset="0"/>
              </a:rPr>
              <a:t>Two (2) Letters of Reference</a:t>
            </a:r>
          </a:p>
          <a:p>
            <a:pPr marL="693738" lvl="1" indent="-295275" algn="just" fontAlgn="base">
              <a:spcBef>
                <a:spcPts val="500"/>
              </a:spcBef>
              <a:spcAft>
                <a:spcPct val="0"/>
              </a:spcAft>
              <a:buFont typeface="+mj-lt"/>
              <a:buAutoNum type="arabicPeriod"/>
            </a:pPr>
            <a:r>
              <a:rPr kumimoji="0" lang="en-US" sz="1900" b="0" i="0" u="none" strike="noStrike" cap="none" normalizeH="0" baseline="0" dirty="0" smtClean="0">
                <a:ln>
                  <a:noFill/>
                </a:ln>
                <a:solidFill>
                  <a:schemeClr val="tx1"/>
                </a:solidFill>
                <a:effectLst/>
                <a:latin typeface="Times New Roman" pitchFamily="18" charset="0"/>
                <a:cs typeface="Times New Roman" pitchFamily="18" charset="0"/>
              </a:rPr>
              <a:t>Personal Statement from Ph.D. candidate. (Background, experience, motivation in pursuing Ph.D., long term goals, areas or topics of potential research)</a:t>
            </a:r>
          </a:p>
          <a:p>
            <a:pPr marL="693738" lvl="1" indent="-295275" algn="just" fontAlgn="base">
              <a:spcBef>
                <a:spcPts val="500"/>
              </a:spcBef>
              <a:spcAft>
                <a:spcPct val="0"/>
              </a:spcAft>
              <a:buFont typeface="+mj-lt"/>
              <a:buAutoNum type="arabicPeriod"/>
            </a:pPr>
            <a:r>
              <a:rPr kumimoji="0" lang="en-US" sz="1900" b="0" i="0" u="none" strike="noStrike" cap="none" normalizeH="0" baseline="0" dirty="0" smtClean="0">
                <a:ln>
                  <a:noFill/>
                </a:ln>
                <a:solidFill>
                  <a:schemeClr val="tx1"/>
                </a:solidFill>
                <a:effectLst/>
                <a:latin typeface="Times New Roman" pitchFamily="18" charset="0"/>
                <a:cs typeface="Times New Roman" pitchFamily="18" charset="0"/>
              </a:rPr>
              <a:t>Ph.D. candidate must prove English proficiency</a:t>
            </a:r>
          </a:p>
          <a:p>
            <a:pPr marL="693738" lvl="1" indent="-295275" algn="just" fontAlgn="base">
              <a:spcBef>
                <a:spcPts val="500"/>
              </a:spcBef>
              <a:spcAft>
                <a:spcPct val="0"/>
              </a:spcAft>
              <a:buFont typeface="+mj-lt"/>
              <a:buAutoNum type="arabicPeriod"/>
            </a:pPr>
            <a:r>
              <a:rPr kumimoji="0" lang="en-US" sz="1900" b="0" i="0" u="none" strike="noStrike" cap="none" normalizeH="0" baseline="0" dirty="0" smtClean="0">
                <a:ln>
                  <a:noFill/>
                </a:ln>
                <a:solidFill>
                  <a:schemeClr val="tx1"/>
                </a:solidFill>
                <a:effectLst/>
                <a:latin typeface="Times New Roman" pitchFamily="18" charset="0"/>
                <a:cs typeface="Times New Roman" pitchFamily="18" charset="0"/>
              </a:rPr>
              <a:t>GRE exam is recommended for candidates</a:t>
            </a:r>
            <a:r>
              <a:rPr kumimoji="0" lang="en-US" sz="1900" b="0" i="0" u="none" strike="noStrike" cap="none" normalizeH="0" dirty="0" smtClean="0">
                <a:ln>
                  <a:noFill/>
                </a:ln>
                <a:solidFill>
                  <a:schemeClr val="tx1"/>
                </a:solidFill>
                <a:effectLst/>
                <a:latin typeface="Times New Roman" pitchFamily="18" charset="0"/>
                <a:cs typeface="Times New Roman" pitchFamily="18" charset="0"/>
              </a:rPr>
              <a:t> experienced in industry and is required for students continuing their education</a:t>
            </a:r>
            <a:endParaRPr kumimoji="0" lang="en-US" sz="19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8" name="TextBox 7"/>
          <p:cNvSpPr txBox="1"/>
          <p:nvPr/>
        </p:nvSpPr>
        <p:spPr>
          <a:xfrm>
            <a:off x="609600" y="6273225"/>
            <a:ext cx="6172200" cy="584775"/>
          </a:xfrm>
          <a:prstGeom prst="rect">
            <a:avLst/>
          </a:prstGeom>
          <a:noFill/>
        </p:spPr>
        <p:txBody>
          <a:bodyPr wrap="square" rtlCol="0">
            <a:spAutoFit/>
          </a:bodyPr>
          <a:lstStyle/>
          <a:p>
            <a:pPr lvl="0"/>
            <a:r>
              <a:rPr lang="en-US" sz="1600" dirty="0" smtClean="0">
                <a:latin typeface="Times New Roman" pitchFamily="18" charset="0"/>
                <a:cs typeface="Times New Roman" pitchFamily="18" charset="0"/>
              </a:rPr>
              <a:t>** STEM= Science, Technology, Engineering and Math</a:t>
            </a:r>
          </a:p>
          <a:p>
            <a:endParaRPr lang="en-US" sz="1600" dirty="0">
              <a:latin typeface="Times New Roman" pitchFamily="18" charset="0"/>
              <a:cs typeface="Times New Roman" pitchFamily="18" charset="0"/>
            </a:endParaRPr>
          </a:p>
        </p:txBody>
      </p:sp>
      <p:sp>
        <p:nvSpPr>
          <p:cNvPr id="9" name="Footer Placeholder 8"/>
          <p:cNvSpPr>
            <a:spLocks noGrp="1"/>
          </p:cNvSpPr>
          <p:nvPr>
            <p:ph type="ftr" sz="quarter" idx="11"/>
          </p:nvPr>
        </p:nvSpPr>
        <p:spPr>
          <a:xfrm>
            <a:off x="533400" y="6492875"/>
            <a:ext cx="2895600" cy="365125"/>
          </a:xfrm>
        </p:spPr>
        <p:txBody>
          <a:bodyPr/>
          <a:lstStyle/>
          <a:p>
            <a:r>
              <a:rPr lang="en-US" dirty="0" smtClean="0"/>
              <a:t>Proposed Ph.D-TM-9-18-12</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686800" cy="5943600"/>
          </a:xfrm>
        </p:spPr>
        <p:txBody>
          <a:bodyPr>
            <a:normAutofit/>
          </a:bodyPr>
          <a:lstStyle/>
          <a:p>
            <a:pPr algn="just"/>
            <a:r>
              <a:rPr lang="en-US" sz="2200" dirty="0" smtClean="0"/>
              <a:t>School of Engineering and School of Arts &amp; Sciences have over 20 labs available to our students. Select examples are:</a:t>
            </a:r>
          </a:p>
          <a:p>
            <a:pPr lvl="1" algn="just"/>
            <a:r>
              <a:rPr lang="en-US" sz="1800" dirty="0" smtClean="0"/>
              <a:t>Applied Computational Fluid Dynamics Laboratory</a:t>
            </a:r>
          </a:p>
          <a:p>
            <a:pPr lvl="1" algn="just"/>
            <a:r>
              <a:rPr lang="en-US" sz="1800" dirty="0" smtClean="0"/>
              <a:t>Center for Sustainable Energy and Environment</a:t>
            </a:r>
          </a:p>
          <a:p>
            <a:pPr lvl="1" algn="just"/>
            <a:r>
              <a:rPr lang="en-US" sz="1800" dirty="0" smtClean="0"/>
              <a:t>Cloud Computing Cluster</a:t>
            </a:r>
          </a:p>
          <a:p>
            <a:pPr lvl="1" algn="just"/>
            <a:r>
              <a:rPr lang="en-US" sz="1800" dirty="0" smtClean="0"/>
              <a:t>Controls Laboratory</a:t>
            </a:r>
          </a:p>
          <a:p>
            <a:pPr lvl="1" algn="just"/>
            <a:r>
              <a:rPr lang="en-US" sz="1800" dirty="0" smtClean="0"/>
              <a:t>CNC Mini Milling Machine Laboratory</a:t>
            </a:r>
          </a:p>
          <a:p>
            <a:pPr lvl="1" algn="just"/>
            <a:r>
              <a:rPr lang="en-US" sz="1800" dirty="0" smtClean="0"/>
              <a:t>Digital/Biomedical Embedded Systems &amp; Technology Laboratory</a:t>
            </a:r>
          </a:p>
          <a:p>
            <a:pPr lvl="1" algn="just"/>
            <a:r>
              <a:rPr lang="en-US" sz="1800" dirty="0" smtClean="0"/>
              <a:t>Forum for Global Development and Peace</a:t>
            </a:r>
          </a:p>
          <a:p>
            <a:pPr lvl="1" algn="just"/>
            <a:r>
              <a:rPr lang="en-US" sz="1800" dirty="0" smtClean="0"/>
              <a:t>Interdisciplinary Robotics, Intelligent Sensing, and Control Laboratory</a:t>
            </a:r>
          </a:p>
          <a:p>
            <a:pPr lvl="1" algn="just"/>
            <a:r>
              <a:rPr lang="en-US" sz="1800" dirty="0" smtClean="0"/>
              <a:t>Multimedia Information Group Laboratory</a:t>
            </a:r>
          </a:p>
          <a:p>
            <a:pPr lvl="1" algn="just"/>
            <a:r>
              <a:rPr lang="en-US" sz="1800" dirty="0" err="1" smtClean="0"/>
              <a:t>Nanomaterials</a:t>
            </a:r>
            <a:r>
              <a:rPr lang="en-US" sz="1800" dirty="0" smtClean="0"/>
              <a:t> &amp; </a:t>
            </a:r>
            <a:r>
              <a:rPr lang="en-US" sz="1800" dirty="0" err="1" smtClean="0"/>
              <a:t>Nanobiomaterials</a:t>
            </a:r>
            <a:r>
              <a:rPr lang="en-US" sz="1800" dirty="0" smtClean="0"/>
              <a:t> Engineering Laboratory</a:t>
            </a:r>
          </a:p>
          <a:p>
            <a:pPr lvl="1" algn="just"/>
            <a:r>
              <a:rPr lang="en-US" sz="1800" dirty="0" smtClean="0"/>
              <a:t>PLC, Controls &amp; IC Laboratory</a:t>
            </a:r>
          </a:p>
          <a:p>
            <a:pPr lvl="1" algn="just"/>
            <a:r>
              <a:rPr lang="en-US" sz="1800" dirty="0" smtClean="0"/>
              <a:t>Renewable Energy Research Laboratory</a:t>
            </a:r>
          </a:p>
          <a:p>
            <a:pPr lvl="1" algn="just"/>
            <a:r>
              <a:rPr lang="en-US" sz="1800" dirty="0" smtClean="0"/>
              <a:t>Wireless &amp; Mobile Communications Laboratory, Etc.</a:t>
            </a:r>
          </a:p>
          <a:p>
            <a:pPr algn="just"/>
            <a:r>
              <a:rPr lang="en-US" sz="2200" dirty="0" smtClean="0"/>
              <a:t>Library resources – Fully electronic library; over $1.0 M invested in library modernization</a:t>
            </a:r>
          </a:p>
          <a:p>
            <a:pPr algn="just"/>
            <a:endParaRPr lang="en-US" sz="2000" dirty="0"/>
          </a:p>
        </p:txBody>
      </p:sp>
      <p:sp>
        <p:nvSpPr>
          <p:cNvPr id="4" name="Footer Placeholder 3"/>
          <p:cNvSpPr>
            <a:spLocks noGrp="1"/>
          </p:cNvSpPr>
          <p:nvPr>
            <p:ph type="ftr" sz="quarter" idx="11"/>
          </p:nvPr>
        </p:nvSpPr>
        <p:spPr>
          <a:xfrm>
            <a:off x="533400" y="6492875"/>
            <a:ext cx="2895600" cy="365125"/>
          </a:xfrm>
        </p:spPr>
        <p:txBody>
          <a:bodyPr/>
          <a:lstStyle/>
          <a:p>
            <a:r>
              <a:rPr lang="en-US" dirty="0" smtClean="0"/>
              <a:t>Proposed Ph.D-TM-9-18-12</a:t>
            </a:r>
            <a:endParaRPr lang="en-US" dirty="0"/>
          </a:p>
        </p:txBody>
      </p:sp>
      <p:sp>
        <p:nvSpPr>
          <p:cNvPr id="5" name="Slide Number Placeholder 4"/>
          <p:cNvSpPr>
            <a:spLocks noGrp="1"/>
          </p:cNvSpPr>
          <p:nvPr>
            <p:ph type="sldNum" sz="quarter" idx="12"/>
          </p:nvPr>
        </p:nvSpPr>
        <p:spPr/>
        <p:txBody>
          <a:bodyPr/>
          <a:lstStyle/>
          <a:p>
            <a:fld id="{9864A289-0D15-47A1-A3F4-E290219EF54B}" type="slidenum">
              <a:rPr lang="en-US" smtClean="0"/>
              <a:pPr/>
              <a:t>19</a:t>
            </a:fld>
            <a:endParaRPr lang="en-US" dirty="0"/>
          </a:p>
        </p:txBody>
      </p:sp>
      <p:sp>
        <p:nvSpPr>
          <p:cNvPr id="6" name="Title 1"/>
          <p:cNvSpPr>
            <a:spLocks noGrp="1"/>
          </p:cNvSpPr>
          <p:nvPr>
            <p:ph type="title"/>
          </p:nvPr>
        </p:nvSpPr>
        <p:spPr>
          <a:xfrm>
            <a:off x="228600" y="76200"/>
            <a:ext cx="8229600" cy="838200"/>
          </a:xfrm>
        </p:spPr>
        <p:txBody>
          <a:bodyPr>
            <a:normAutofit/>
          </a:bodyPr>
          <a:lstStyle/>
          <a:p>
            <a:pPr algn="l"/>
            <a:r>
              <a:rPr lang="en-US" sz="2400" b="1" dirty="0" smtClean="0">
                <a:solidFill>
                  <a:schemeClr val="accent4"/>
                </a:solidFill>
              </a:rPr>
              <a:t>LABORATORY RESOURCES AND LIBRARY</a:t>
            </a:r>
            <a:endParaRPr lang="en-US" sz="2400" b="1" dirty="0">
              <a:solidFill>
                <a:schemeClr val="accent4"/>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438"/>
            <a:ext cx="8229600" cy="487362"/>
          </a:xfrm>
        </p:spPr>
        <p:txBody>
          <a:bodyPr>
            <a:normAutofit/>
          </a:bodyPr>
          <a:lstStyle/>
          <a:p>
            <a:pPr algn="l"/>
            <a:r>
              <a:rPr lang="en-US" sz="2400" b="1" dirty="0" smtClean="0">
                <a:solidFill>
                  <a:srgbClr val="7030A0"/>
                </a:solidFill>
              </a:rPr>
              <a:t>OUTLINE</a:t>
            </a:r>
            <a:endParaRPr lang="en-US" sz="2400" b="1" dirty="0">
              <a:solidFill>
                <a:srgbClr val="7030A0"/>
              </a:solidFill>
            </a:endParaRPr>
          </a:p>
        </p:txBody>
      </p:sp>
      <p:sp>
        <p:nvSpPr>
          <p:cNvPr id="3" name="Content Placeholder 2"/>
          <p:cNvSpPr>
            <a:spLocks noGrp="1"/>
          </p:cNvSpPr>
          <p:nvPr>
            <p:ph idx="1"/>
          </p:nvPr>
        </p:nvSpPr>
        <p:spPr>
          <a:xfrm>
            <a:off x="457200" y="762000"/>
            <a:ext cx="8229600" cy="5410200"/>
          </a:xfrm>
        </p:spPr>
        <p:txBody>
          <a:bodyPr>
            <a:noAutofit/>
          </a:bodyPr>
          <a:lstStyle/>
          <a:p>
            <a:r>
              <a:rPr lang="en-US" sz="2000" dirty="0" smtClean="0"/>
              <a:t>Overview of UB and Current Doctoral Programs</a:t>
            </a:r>
          </a:p>
          <a:p>
            <a:pPr>
              <a:spcBef>
                <a:spcPts val="500"/>
              </a:spcBef>
            </a:pPr>
            <a:r>
              <a:rPr lang="en-US" sz="2000" dirty="0" smtClean="0"/>
              <a:t>Overview of Current M.S. in Technology Management Program</a:t>
            </a:r>
          </a:p>
          <a:p>
            <a:r>
              <a:rPr lang="en-US" sz="2000" dirty="0" smtClean="0"/>
              <a:t>Overview of Proposed Ph.D. in Technology Management</a:t>
            </a:r>
          </a:p>
          <a:p>
            <a:pPr lvl="1"/>
            <a:r>
              <a:rPr lang="en-US" sz="2000" dirty="0" smtClean="0"/>
              <a:t>Methodology</a:t>
            </a:r>
          </a:p>
          <a:p>
            <a:pPr lvl="1"/>
            <a:r>
              <a:rPr lang="en-US" sz="2000" dirty="0" smtClean="0"/>
              <a:t>Market / Industry Need</a:t>
            </a:r>
          </a:p>
          <a:p>
            <a:pPr lvl="1"/>
            <a:r>
              <a:rPr lang="en-US" sz="2000" dirty="0" smtClean="0"/>
              <a:t>Proposed Ph.D. Focus , Structure &amp; Research Areas</a:t>
            </a:r>
          </a:p>
          <a:p>
            <a:pPr lvl="1"/>
            <a:r>
              <a:rPr lang="en-US" sz="2000" dirty="0" smtClean="0"/>
              <a:t>Lead Faculty Resources &amp; Research Interests</a:t>
            </a:r>
          </a:p>
          <a:p>
            <a:pPr lvl="1"/>
            <a:r>
              <a:rPr lang="en-US" sz="2000" dirty="0" smtClean="0"/>
              <a:t>Admission &amp; Program Requirements</a:t>
            </a:r>
          </a:p>
          <a:p>
            <a:pPr lvl="1"/>
            <a:r>
              <a:rPr lang="en-US" sz="2000" dirty="0" smtClean="0"/>
              <a:t>Lab. Resources and Library</a:t>
            </a:r>
          </a:p>
          <a:p>
            <a:pPr lvl="1"/>
            <a:r>
              <a:rPr lang="en-US" sz="2000" dirty="0" smtClean="0"/>
              <a:t>Learning Environment &amp; Feedback</a:t>
            </a:r>
          </a:p>
          <a:p>
            <a:pPr lvl="1"/>
            <a:r>
              <a:rPr lang="en-US" sz="2000" dirty="0" smtClean="0"/>
              <a:t>Sample Research Projects, Grants &amp; Publications</a:t>
            </a:r>
          </a:p>
          <a:p>
            <a:pPr lvl="1"/>
            <a:r>
              <a:rPr lang="en-US" sz="2000" dirty="0" smtClean="0"/>
              <a:t>Projected Enrollment, Revenues &amp; Expenses</a:t>
            </a:r>
          </a:p>
          <a:p>
            <a:pPr lvl="1"/>
            <a:r>
              <a:rPr lang="en-US" sz="2000" dirty="0" smtClean="0"/>
              <a:t>Summary</a:t>
            </a:r>
          </a:p>
          <a:p>
            <a:pPr lvl="1"/>
            <a:r>
              <a:rPr lang="en-US" sz="2000" dirty="0" smtClean="0"/>
              <a:t>Appendix – List of research areas in SOE departments</a:t>
            </a:r>
          </a:p>
        </p:txBody>
      </p:sp>
      <p:sp>
        <p:nvSpPr>
          <p:cNvPr id="5" name="Slide Number Placeholder 4"/>
          <p:cNvSpPr>
            <a:spLocks noGrp="1"/>
          </p:cNvSpPr>
          <p:nvPr>
            <p:ph type="sldNum" sz="quarter" idx="12"/>
          </p:nvPr>
        </p:nvSpPr>
        <p:spPr/>
        <p:txBody>
          <a:bodyPr/>
          <a:lstStyle/>
          <a:p>
            <a:fld id="{9864A289-0D15-47A1-A3F4-E290219EF54B}" type="slidenum">
              <a:rPr lang="en-US" smtClean="0"/>
              <a:pPr/>
              <a:t>2</a:t>
            </a:fld>
            <a:endParaRPr lang="en-US"/>
          </a:p>
        </p:txBody>
      </p:sp>
      <p:sp>
        <p:nvSpPr>
          <p:cNvPr id="6" name="Footer Placeholder 5"/>
          <p:cNvSpPr>
            <a:spLocks noGrp="1"/>
          </p:cNvSpPr>
          <p:nvPr>
            <p:ph type="ftr" sz="quarter" idx="11"/>
          </p:nvPr>
        </p:nvSpPr>
        <p:spPr/>
        <p:txBody>
          <a:bodyPr/>
          <a:lstStyle/>
          <a:p>
            <a:r>
              <a:rPr lang="en-US" dirty="0" smtClean="0"/>
              <a:t>Proposed Ph.D-TM-9-18-12</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457200"/>
          </a:xfrm>
        </p:spPr>
        <p:txBody>
          <a:bodyPr>
            <a:normAutofit/>
          </a:bodyPr>
          <a:lstStyle/>
          <a:p>
            <a:pPr algn="l"/>
            <a:r>
              <a:rPr lang="en-US" sz="2400" b="1" dirty="0" smtClean="0">
                <a:solidFill>
                  <a:srgbClr val="7030A0"/>
                </a:solidFill>
              </a:rPr>
              <a:t>LEARNING ENVIRONMENT &amp; FEEDBACK</a:t>
            </a:r>
            <a:endParaRPr lang="en-US" sz="2400" b="1" dirty="0">
              <a:solidFill>
                <a:srgbClr val="7030A0"/>
              </a:solidFill>
            </a:endParaRPr>
          </a:p>
        </p:txBody>
      </p:sp>
      <p:sp>
        <p:nvSpPr>
          <p:cNvPr id="3" name="Content Placeholder 2"/>
          <p:cNvSpPr>
            <a:spLocks noGrp="1"/>
          </p:cNvSpPr>
          <p:nvPr>
            <p:ph idx="1"/>
          </p:nvPr>
        </p:nvSpPr>
        <p:spPr>
          <a:xfrm>
            <a:off x="304800" y="685800"/>
            <a:ext cx="8382000" cy="5638800"/>
          </a:xfrm>
        </p:spPr>
        <p:txBody>
          <a:bodyPr>
            <a:noAutofit/>
          </a:bodyPr>
          <a:lstStyle/>
          <a:p>
            <a:pPr marL="236538" indent="-236538" algn="just">
              <a:lnSpc>
                <a:spcPts val="2100"/>
              </a:lnSpc>
              <a:spcAft>
                <a:spcPts val="100"/>
              </a:spcAft>
            </a:pPr>
            <a:r>
              <a:rPr lang="en-US" sz="1700" dirty="0" smtClean="0"/>
              <a:t>Guest lecturers (Yale University, 3M, SWE, Pitney-Bowes, Commerce Drivers)</a:t>
            </a:r>
          </a:p>
          <a:p>
            <a:pPr marL="236538" indent="-236538" algn="just">
              <a:lnSpc>
                <a:spcPts val="2100"/>
              </a:lnSpc>
              <a:spcAft>
                <a:spcPts val="100"/>
              </a:spcAft>
            </a:pPr>
            <a:r>
              <a:rPr lang="en-US" sz="1700" dirty="0" smtClean="0"/>
              <a:t>Innovative, open-ended class projects include hands-on real life case studies</a:t>
            </a:r>
          </a:p>
          <a:p>
            <a:pPr marL="236538" indent="-236538" algn="just">
              <a:lnSpc>
                <a:spcPts val="2100"/>
              </a:lnSpc>
              <a:spcAft>
                <a:spcPts val="100"/>
              </a:spcAft>
              <a:buFontTx/>
              <a:buChar char="•"/>
            </a:pPr>
            <a:r>
              <a:rPr lang="en-US" sz="1700" dirty="0" smtClean="0"/>
              <a:t>Capstone – Winner of the CT Business Plan Competition (Fall 2005, Spring 2006, Fall 2006, Fall 2007, Fall 2009, Spring 2010, Fall 2011) in the State of CT</a:t>
            </a:r>
          </a:p>
          <a:p>
            <a:pPr marL="236538" indent="-236538" algn="just">
              <a:lnSpc>
                <a:spcPts val="2100"/>
              </a:lnSpc>
              <a:spcAft>
                <a:spcPts val="100"/>
              </a:spcAft>
            </a:pPr>
            <a:r>
              <a:rPr lang="en-US" sz="1700" dirty="0" smtClean="0"/>
              <a:t>Colloquium Series (ENGR 400) - Internal External Subject Matter Expert Speakers</a:t>
            </a:r>
          </a:p>
          <a:p>
            <a:pPr marL="236538" indent="-236538" algn="just">
              <a:lnSpc>
                <a:spcPts val="2100"/>
              </a:lnSpc>
              <a:spcAft>
                <a:spcPts val="100"/>
              </a:spcAft>
              <a:buFontTx/>
              <a:buChar char="•"/>
            </a:pPr>
            <a:r>
              <a:rPr lang="en-US" sz="1700" dirty="0" smtClean="0"/>
              <a:t>MS Project/Thesis</a:t>
            </a:r>
          </a:p>
          <a:p>
            <a:pPr marL="236538" indent="-236538" algn="just">
              <a:lnSpc>
                <a:spcPts val="2100"/>
              </a:lnSpc>
              <a:spcAft>
                <a:spcPts val="100"/>
              </a:spcAft>
              <a:buFontTx/>
              <a:buChar char="•"/>
            </a:pPr>
            <a:r>
              <a:rPr lang="en-US" sz="1700" dirty="0" smtClean="0"/>
              <a:t>Student Poster Competitions (ASEE, UB)</a:t>
            </a:r>
          </a:p>
          <a:p>
            <a:pPr marL="236538" indent="-236538" algn="just">
              <a:lnSpc>
                <a:spcPts val="2100"/>
              </a:lnSpc>
              <a:spcAft>
                <a:spcPts val="100"/>
              </a:spcAft>
              <a:buFontTx/>
              <a:buChar char="•"/>
            </a:pPr>
            <a:r>
              <a:rPr lang="en-US" sz="1700" dirty="0" smtClean="0"/>
              <a:t>SOE Career Fairs, Number of Jobs Engineering Students Obtain in Academia or Industry</a:t>
            </a:r>
          </a:p>
          <a:p>
            <a:pPr marL="236538" indent="-236538" algn="just">
              <a:lnSpc>
                <a:spcPts val="2100"/>
              </a:lnSpc>
              <a:spcAft>
                <a:spcPts val="100"/>
              </a:spcAft>
              <a:buFontTx/>
              <a:buChar char="•"/>
            </a:pPr>
            <a:r>
              <a:rPr lang="en-US" sz="1700" dirty="0" smtClean="0"/>
              <a:t>Compatibility with professional certifications (Project Management, Supply Chain, Six Sigma)</a:t>
            </a:r>
          </a:p>
          <a:p>
            <a:pPr marL="236538" indent="-236538" algn="just">
              <a:lnSpc>
                <a:spcPts val="2100"/>
              </a:lnSpc>
              <a:spcAft>
                <a:spcPts val="100"/>
              </a:spcAft>
            </a:pPr>
            <a:r>
              <a:rPr lang="en-US" sz="1700" dirty="0" smtClean="0"/>
              <a:t>Midterms / Finals / Individual and Team Term Projects</a:t>
            </a:r>
          </a:p>
          <a:p>
            <a:pPr marL="236538" indent="-236538" algn="just">
              <a:lnSpc>
                <a:spcPts val="2100"/>
              </a:lnSpc>
              <a:spcAft>
                <a:spcPts val="100"/>
              </a:spcAft>
            </a:pPr>
            <a:r>
              <a:rPr lang="en-US" sz="1700" dirty="0" smtClean="0"/>
              <a:t>Four year program review of proposed Ph.D. in TM results by graduate program faculty</a:t>
            </a:r>
          </a:p>
          <a:p>
            <a:pPr marL="236538" indent="-236538" algn="just">
              <a:lnSpc>
                <a:spcPts val="2100"/>
              </a:lnSpc>
              <a:spcAft>
                <a:spcPts val="100"/>
              </a:spcAft>
            </a:pPr>
            <a:r>
              <a:rPr lang="en-US" sz="1700" dirty="0" smtClean="0"/>
              <a:t>Continuous feedback – Exit interviews with the graduates of the Ph.D. program</a:t>
            </a:r>
          </a:p>
          <a:p>
            <a:pPr marL="236538" indent="-236538" algn="just">
              <a:lnSpc>
                <a:spcPts val="2100"/>
              </a:lnSpc>
              <a:spcAft>
                <a:spcPts val="100"/>
              </a:spcAft>
            </a:pPr>
            <a:r>
              <a:rPr lang="en-US" sz="1700" dirty="0" smtClean="0"/>
              <a:t>Industry Advisory Board (IAB) Review Outcomes</a:t>
            </a:r>
          </a:p>
          <a:p>
            <a:pPr marL="236538" indent="-236538" algn="just">
              <a:lnSpc>
                <a:spcPts val="2100"/>
              </a:lnSpc>
              <a:spcAft>
                <a:spcPts val="100"/>
              </a:spcAft>
            </a:pPr>
            <a:r>
              <a:rPr lang="en-US" sz="1700" dirty="0" smtClean="0"/>
              <a:t>An Electronic Web-based Assessment System  (</a:t>
            </a:r>
            <a:r>
              <a:rPr lang="en-US" sz="1700" dirty="0" err="1" smtClean="0"/>
              <a:t>Raina</a:t>
            </a:r>
            <a:r>
              <a:rPr lang="en-US" sz="1700" dirty="0" smtClean="0"/>
              <a:t> </a:t>
            </a:r>
            <a:r>
              <a:rPr lang="en-US" sz="1700" dirty="0" err="1" smtClean="0"/>
              <a:t>Petrova</a:t>
            </a:r>
            <a:r>
              <a:rPr lang="en-US" sz="1700" dirty="0" smtClean="0"/>
              <a:t>, Abhilasha Tibrewal, Tarek M. Sobh, Journal of STEM Education Vol. 7, Issue 3 &amp; 4 July – December 2006)</a:t>
            </a:r>
          </a:p>
          <a:p>
            <a:pPr marL="236538" indent="-236538" algn="just">
              <a:lnSpc>
                <a:spcPts val="2100"/>
              </a:lnSpc>
              <a:spcAft>
                <a:spcPts val="100"/>
              </a:spcAft>
            </a:pPr>
            <a:r>
              <a:rPr lang="en-US" sz="1700" dirty="0" smtClean="0"/>
              <a:t>Non-parametric Approach for Evaluating the Performance of Engineering Schools (Elif Kongar, Jani Pallis, and Tarek M. Sobh, </a:t>
            </a:r>
            <a:r>
              <a:rPr lang="nl-NL" sz="1700" dirty="0" smtClean="0"/>
              <a:t>Int. J. Engng Ed. Vol. 26, No. 5, pp. 1210–1219, 2010</a:t>
            </a:r>
            <a:r>
              <a:rPr lang="en-US" sz="1700" dirty="0" smtClean="0"/>
              <a:t>)</a:t>
            </a:r>
          </a:p>
          <a:p>
            <a:pPr algn="just">
              <a:lnSpc>
                <a:spcPts val="2100"/>
              </a:lnSpc>
              <a:spcAft>
                <a:spcPts val="100"/>
              </a:spcAft>
            </a:pPr>
            <a:endParaRPr lang="en-US" sz="1700" dirty="0"/>
          </a:p>
        </p:txBody>
      </p:sp>
      <p:sp>
        <p:nvSpPr>
          <p:cNvPr id="4" name="Footer Placeholder 3"/>
          <p:cNvSpPr>
            <a:spLocks noGrp="1"/>
          </p:cNvSpPr>
          <p:nvPr>
            <p:ph type="ftr" sz="quarter" idx="11"/>
          </p:nvPr>
        </p:nvSpPr>
        <p:spPr>
          <a:xfrm>
            <a:off x="533400" y="6569075"/>
            <a:ext cx="2895600" cy="365125"/>
          </a:xfrm>
        </p:spPr>
        <p:txBody>
          <a:bodyPr/>
          <a:lstStyle/>
          <a:p>
            <a:r>
              <a:rPr lang="en-US" dirty="0" smtClean="0"/>
              <a:t>Proposed Ph.D-TM-9-18-12</a:t>
            </a:r>
            <a:endParaRPr lang="en-US" dirty="0"/>
          </a:p>
        </p:txBody>
      </p:sp>
      <p:sp>
        <p:nvSpPr>
          <p:cNvPr id="5" name="Slide Number Placeholder 4"/>
          <p:cNvSpPr>
            <a:spLocks noGrp="1"/>
          </p:cNvSpPr>
          <p:nvPr>
            <p:ph type="sldNum" sz="quarter" idx="12"/>
          </p:nvPr>
        </p:nvSpPr>
        <p:spPr/>
        <p:txBody>
          <a:bodyPr/>
          <a:lstStyle/>
          <a:p>
            <a:fld id="{9864A289-0D15-47A1-A3F4-E290219EF54B}"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Lecturing at Lindau"/>
          <p:cNvPicPr>
            <a:picLocks noChangeAspect="1" noChangeArrowheads="1"/>
          </p:cNvPicPr>
          <p:nvPr/>
        </p:nvPicPr>
        <p:blipFill>
          <a:blip r:embed="rId2" cstate="print"/>
          <a:srcRect/>
          <a:stretch>
            <a:fillRect/>
          </a:stretch>
        </p:blipFill>
        <p:spPr bwMode="auto">
          <a:xfrm>
            <a:off x="0" y="1442619"/>
            <a:ext cx="9144000" cy="5415381"/>
          </a:xfrm>
          <a:prstGeom prst="rect">
            <a:avLst/>
          </a:prstGeom>
          <a:noFill/>
        </p:spPr>
      </p:pic>
      <p:sp>
        <p:nvSpPr>
          <p:cNvPr id="2" name="Title 1"/>
          <p:cNvSpPr>
            <a:spLocks noGrp="1"/>
          </p:cNvSpPr>
          <p:nvPr>
            <p:ph type="title"/>
          </p:nvPr>
        </p:nvSpPr>
        <p:spPr>
          <a:xfrm>
            <a:off x="304800" y="228600"/>
            <a:ext cx="8229600" cy="533400"/>
          </a:xfrm>
        </p:spPr>
        <p:txBody>
          <a:bodyPr vert="horz" lIns="91440" tIns="45720" rIns="91440" bIns="45720" rtlCol="0" anchor="ctr">
            <a:noAutofit/>
          </a:bodyPr>
          <a:lstStyle/>
          <a:p>
            <a:pPr algn="l">
              <a:defRPr/>
            </a:pPr>
            <a:r>
              <a:rPr lang="en-US" sz="2400" b="1" dirty="0" smtClean="0">
                <a:solidFill>
                  <a:srgbClr val="7030A0"/>
                </a:solidFill>
              </a:rPr>
              <a:t>COLLOQUIUM SERIES</a:t>
            </a:r>
          </a:p>
        </p:txBody>
      </p:sp>
      <p:sp>
        <p:nvSpPr>
          <p:cNvPr id="3" name="Content Placeholder 2"/>
          <p:cNvSpPr>
            <a:spLocks noGrp="1"/>
          </p:cNvSpPr>
          <p:nvPr>
            <p:ph idx="1"/>
          </p:nvPr>
        </p:nvSpPr>
        <p:spPr/>
        <p:txBody>
          <a:bodyPr>
            <a:normAutofit/>
          </a:bodyPr>
          <a:lstStyle/>
          <a:p>
            <a:pPr lvl="0"/>
            <a:r>
              <a:rPr lang="en-US" sz="3000" dirty="0">
                <a:solidFill>
                  <a:schemeClr val="bg1"/>
                </a:solidFill>
              </a:rPr>
              <a:t>Public Lecture by Nobel Laureate Sir Harold </a:t>
            </a:r>
            <a:r>
              <a:rPr lang="en-US" sz="3000" dirty="0" err="1">
                <a:solidFill>
                  <a:schemeClr val="bg1"/>
                </a:solidFill>
              </a:rPr>
              <a:t>Kroto</a:t>
            </a:r>
            <a:r>
              <a:rPr lang="en-US" sz="3000" dirty="0">
                <a:solidFill>
                  <a:schemeClr val="bg1"/>
                </a:solidFill>
              </a:rPr>
              <a:t>, Ph.D.</a:t>
            </a:r>
          </a:p>
          <a:p>
            <a:r>
              <a:rPr lang="en-US" sz="3000" dirty="0" smtClean="0">
                <a:solidFill>
                  <a:schemeClr val="bg1"/>
                </a:solidFill>
              </a:rPr>
              <a:t>Co-recipient of the 1996 Nobel Prize in Chemistry</a:t>
            </a:r>
          </a:p>
          <a:p>
            <a:r>
              <a:rPr lang="en-US" sz="3000" dirty="0" smtClean="0">
                <a:solidFill>
                  <a:schemeClr val="bg1"/>
                </a:solidFill>
              </a:rPr>
              <a:t>October 21, 2011</a:t>
            </a:r>
          </a:p>
        </p:txBody>
      </p:sp>
      <p:sp>
        <p:nvSpPr>
          <p:cNvPr id="5" name="Slide Number Placeholder 4"/>
          <p:cNvSpPr>
            <a:spLocks noGrp="1"/>
          </p:cNvSpPr>
          <p:nvPr>
            <p:ph type="sldNum" sz="quarter" idx="12"/>
          </p:nvPr>
        </p:nvSpPr>
        <p:spPr/>
        <p:txBody>
          <a:bodyPr/>
          <a:lstStyle/>
          <a:p>
            <a:fld id="{9864A289-0D15-47A1-A3F4-E290219EF54B}" type="slidenum">
              <a:rPr lang="en-US" smtClean="0"/>
              <a:pPr/>
              <a:t>21</a:t>
            </a:fld>
            <a:endParaRPr lang="en-US"/>
          </a:p>
        </p:txBody>
      </p:sp>
      <p:sp>
        <p:nvSpPr>
          <p:cNvPr id="6" name="Footer Placeholder 5"/>
          <p:cNvSpPr>
            <a:spLocks noGrp="1"/>
          </p:cNvSpPr>
          <p:nvPr>
            <p:ph type="ftr" sz="quarter" idx="11"/>
          </p:nvPr>
        </p:nvSpPr>
        <p:spPr/>
        <p:txBody>
          <a:bodyPr/>
          <a:lstStyle/>
          <a:p>
            <a:r>
              <a:rPr lang="en-US" dirty="0" smtClean="0"/>
              <a:t>Proposed Ph.D-TM-9-18-12</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001000" cy="533400"/>
          </a:xfrm>
        </p:spPr>
        <p:txBody>
          <a:bodyPr vert="horz" lIns="91440" tIns="45720" rIns="91440" bIns="45720" rtlCol="0" anchor="ctr">
            <a:normAutofit/>
          </a:bodyPr>
          <a:lstStyle/>
          <a:p>
            <a:pPr lvl="0" algn="l">
              <a:defRPr/>
            </a:pPr>
            <a:r>
              <a:rPr lang="en-US" sz="2400" b="1" dirty="0" smtClean="0">
                <a:solidFill>
                  <a:srgbClr val="7030A0"/>
                </a:solidFill>
              </a:rPr>
              <a:t>CTech IncUBator</a:t>
            </a:r>
          </a:p>
        </p:txBody>
      </p:sp>
      <p:sp>
        <p:nvSpPr>
          <p:cNvPr id="3" name="Content Placeholder 2"/>
          <p:cNvSpPr>
            <a:spLocks noGrp="1"/>
          </p:cNvSpPr>
          <p:nvPr>
            <p:ph idx="1"/>
          </p:nvPr>
        </p:nvSpPr>
        <p:spPr>
          <a:xfrm>
            <a:off x="381000" y="762000"/>
            <a:ext cx="8229600" cy="1523999"/>
          </a:xfrm>
        </p:spPr>
        <p:txBody>
          <a:bodyPr>
            <a:normAutofit/>
          </a:bodyPr>
          <a:lstStyle/>
          <a:p>
            <a:pPr marL="0" lvl="0" indent="0" algn="just">
              <a:buNone/>
            </a:pPr>
            <a:r>
              <a:rPr kumimoji="0" lang="en-US" sz="2200" b="0" i="0" u="none" strike="noStrike" cap="none" normalizeH="0" baseline="0" dirty="0" smtClean="0">
                <a:ln>
                  <a:noFill/>
                </a:ln>
                <a:solidFill>
                  <a:schemeClr val="tx1"/>
                </a:solidFill>
                <a:effectLst/>
                <a:ea typeface="Times New Roman" pitchFamily="18" charset="0"/>
              </a:rPr>
              <a:t>The agreement to establish a partnership between Connecticut Innovations and UB to found an incubator was signed on March 4, 2010. It is the first and only university-based incubator for high-tech start-ups located in Fairfield County</a:t>
            </a:r>
            <a:endParaRPr lang="en-US" sz="2200" dirty="0"/>
          </a:p>
        </p:txBody>
      </p:sp>
      <p:sp>
        <p:nvSpPr>
          <p:cNvPr id="4" name="Rectangle 3"/>
          <p:cNvSpPr/>
          <p:nvPr/>
        </p:nvSpPr>
        <p:spPr>
          <a:xfrm>
            <a:off x="457200" y="4038600"/>
            <a:ext cx="8305800" cy="2067233"/>
          </a:xfrm>
          <a:prstGeom prst="rect">
            <a:avLst/>
          </a:prstGeom>
        </p:spPr>
        <p:txBody>
          <a:bodyPr wrap="square">
            <a:spAutoFit/>
          </a:bodyPr>
          <a:lstStyle/>
          <a:p>
            <a:pPr lvl="0" algn="just">
              <a:lnSpc>
                <a:spcPts val="2500"/>
              </a:lnSpc>
              <a:spcBef>
                <a:spcPts val="200"/>
              </a:spcBef>
              <a:spcAft>
                <a:spcPts val="200"/>
              </a:spcAft>
              <a:buFont typeface="Arial" pitchFamily="34" charset="0"/>
              <a:buChar char="•"/>
            </a:pPr>
            <a:r>
              <a:rPr lang="en-US" sz="2000" dirty="0" smtClean="0">
                <a:latin typeface="Times New Roman" pitchFamily="18" charset="0"/>
                <a:ea typeface="Times New Roman" pitchFamily="18" charset="0"/>
                <a:cs typeface="Times New Roman" pitchFamily="18" charset="0"/>
              </a:rPr>
              <a:t> Face Checks – CT. Innovations Tech Start Accelerator Award $50,000 to a </a:t>
            </a:r>
            <a:r>
              <a:rPr lang="en-US" sz="2000" dirty="0" err="1" smtClean="0">
                <a:latin typeface="Times New Roman" pitchFamily="18" charset="0"/>
                <a:ea typeface="Times New Roman" pitchFamily="18" charset="0"/>
                <a:cs typeface="Times New Roman" pitchFamily="18" charset="0"/>
              </a:rPr>
              <a:t>CTech</a:t>
            </a:r>
            <a:r>
              <a:rPr lang="en-US" sz="2000" dirty="0" smtClean="0">
                <a:latin typeface="Times New Roman" pitchFamily="18" charset="0"/>
                <a:ea typeface="Times New Roman" pitchFamily="18" charset="0"/>
                <a:cs typeface="Times New Roman" pitchFamily="18" charset="0"/>
              </a:rPr>
              <a:t> Incubator company who hired two Ph.D. Students (+ Associated intellectual property sharing).</a:t>
            </a:r>
            <a:endParaRPr lang="en-US" sz="800" dirty="0" smtClean="0">
              <a:latin typeface="Times New Roman" pitchFamily="18" charset="0"/>
              <a:ea typeface="Times New Roman" pitchFamily="18" charset="0"/>
              <a:cs typeface="Times New Roman" pitchFamily="18" charset="0"/>
            </a:endParaRPr>
          </a:p>
          <a:p>
            <a:pPr lvl="0" algn="just">
              <a:lnSpc>
                <a:spcPts val="2500"/>
              </a:lnSpc>
              <a:spcBef>
                <a:spcPts val="200"/>
              </a:spcBef>
              <a:spcAft>
                <a:spcPts val="200"/>
              </a:spcAft>
              <a:buFont typeface="Arial" pitchFamily="34" charset="0"/>
              <a:buChar char="•"/>
            </a:pPr>
            <a:r>
              <a:rPr lang="en-US" sz="2000" dirty="0" smtClean="0">
                <a:latin typeface="Times New Roman" pitchFamily="18" charset="0"/>
                <a:ea typeface="Times New Roman" pitchFamily="18" charset="0"/>
                <a:cs typeface="Times New Roman" pitchFamily="18" charset="0"/>
              </a:rPr>
              <a:t> State of Connecticut Innovation Hubs – UB is working with the Stamford and New Haven hubs to develop collaborative programs to assist innovation hub companies for training, education, and mentoring programs.</a:t>
            </a:r>
            <a:endParaRPr lang="en-US" sz="2000" dirty="0">
              <a:latin typeface="Times New Roman" pitchFamily="18" charset="0"/>
              <a:ea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9864A289-0D15-47A1-A3F4-E290219EF54B}" type="slidenum">
              <a:rPr lang="en-US" smtClean="0"/>
              <a:pPr/>
              <a:t>22</a:t>
            </a:fld>
            <a:endParaRPr lang="en-US"/>
          </a:p>
        </p:txBody>
      </p:sp>
      <p:sp>
        <p:nvSpPr>
          <p:cNvPr id="6" name="Footer Placeholder 5"/>
          <p:cNvSpPr>
            <a:spLocks noGrp="1"/>
          </p:cNvSpPr>
          <p:nvPr>
            <p:ph type="ftr" sz="quarter" idx="11"/>
          </p:nvPr>
        </p:nvSpPr>
        <p:spPr/>
        <p:txBody>
          <a:bodyPr/>
          <a:lstStyle/>
          <a:p>
            <a:r>
              <a:rPr lang="en-US" dirty="0" smtClean="0"/>
              <a:t>Proposed Ph.D-TM-9-18-12</a:t>
            </a:r>
            <a:endParaRPr lang="en-US" dirty="0"/>
          </a:p>
        </p:txBody>
      </p:sp>
      <p:sp>
        <p:nvSpPr>
          <p:cNvPr id="7" name="Rectangle 6"/>
          <p:cNvSpPr/>
          <p:nvPr/>
        </p:nvSpPr>
        <p:spPr>
          <a:xfrm>
            <a:off x="381000" y="2438400"/>
            <a:ext cx="8229600" cy="1231106"/>
          </a:xfrm>
          <a:prstGeom prst="rect">
            <a:avLst/>
          </a:prstGeom>
        </p:spPr>
        <p:txBody>
          <a:bodyPr wrap="square">
            <a:spAutoFit/>
          </a:bodyPr>
          <a:lstStyle/>
          <a:p>
            <a:pPr lvl="0" algn="ctr"/>
            <a:r>
              <a:rPr lang="en-US" sz="2200" b="1" i="1" dirty="0" smtClean="0">
                <a:solidFill>
                  <a:srgbClr val="002060"/>
                </a:solidFill>
                <a:latin typeface="Times New Roman" pitchFamily="18" charset="0"/>
                <a:ea typeface="Times New Roman" pitchFamily="18" charset="0"/>
                <a:cs typeface="Times New Roman" pitchFamily="18" charset="0"/>
              </a:rPr>
              <a:t>Mission</a:t>
            </a:r>
          </a:p>
          <a:p>
            <a:pPr lvl="0" algn="ctr"/>
            <a:endParaRPr lang="en-US" sz="800" b="1" dirty="0" smtClean="0">
              <a:latin typeface="Times New Roman" pitchFamily="18" charset="0"/>
              <a:ea typeface="Times New Roman" pitchFamily="18" charset="0"/>
              <a:cs typeface="Times New Roman" pitchFamily="18" charset="0"/>
            </a:endParaRPr>
          </a:p>
          <a:p>
            <a:pPr lvl="0" algn="ctr"/>
            <a:r>
              <a:rPr lang="en-US" sz="2200" dirty="0" smtClean="0">
                <a:latin typeface="Times New Roman" pitchFamily="18" charset="0"/>
                <a:ea typeface="Times New Roman" pitchFamily="18" charset="0"/>
                <a:cs typeface="Times New Roman" pitchFamily="18" charset="0"/>
              </a:rPr>
              <a:t>Support and enable the growth and commercialization of UB’s applied research and intellectual property initiatives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229600" cy="411162"/>
          </a:xfrm>
        </p:spPr>
        <p:txBody>
          <a:bodyPr vert="horz" lIns="91440" tIns="45720" rIns="91440" bIns="45720" rtlCol="0" anchor="ctr">
            <a:noAutofit/>
          </a:bodyPr>
          <a:lstStyle/>
          <a:p>
            <a:pPr algn="l">
              <a:defRPr/>
            </a:pPr>
            <a:r>
              <a:rPr lang="en-US" sz="2400" b="1" dirty="0" smtClean="0">
                <a:solidFill>
                  <a:srgbClr val="7030A0"/>
                </a:solidFill>
              </a:rPr>
              <a:t>(ARDEC)/NANOTECHNOLOGY CONSORTIUM</a:t>
            </a:r>
          </a:p>
        </p:txBody>
      </p:sp>
      <p:sp>
        <p:nvSpPr>
          <p:cNvPr id="3" name="Content Placeholder 2"/>
          <p:cNvSpPr>
            <a:spLocks noGrp="1"/>
          </p:cNvSpPr>
          <p:nvPr>
            <p:ph idx="1"/>
          </p:nvPr>
        </p:nvSpPr>
        <p:spPr>
          <a:xfrm>
            <a:off x="304800" y="1066800"/>
            <a:ext cx="7467600" cy="4906963"/>
          </a:xfrm>
        </p:spPr>
        <p:txBody>
          <a:bodyPr>
            <a:normAutofit/>
          </a:bodyPr>
          <a:lstStyle/>
          <a:p>
            <a:pPr>
              <a:lnSpc>
                <a:spcPct val="150000"/>
              </a:lnSpc>
            </a:pPr>
            <a:r>
              <a:rPr lang="en-US" sz="2400" dirty="0"/>
              <a:t>Design and Implementation of the Hybrid </a:t>
            </a:r>
            <a:r>
              <a:rPr lang="en-US" sz="2400" dirty="0" smtClean="0"/>
              <a:t>Projectile</a:t>
            </a:r>
          </a:p>
          <a:p>
            <a:pPr>
              <a:lnSpc>
                <a:spcPct val="150000"/>
              </a:lnSpc>
            </a:pPr>
            <a:endParaRPr lang="en-US" sz="800" dirty="0"/>
          </a:p>
          <a:p>
            <a:pPr>
              <a:lnSpc>
                <a:spcPct val="150000"/>
              </a:lnSpc>
            </a:pPr>
            <a:r>
              <a:rPr lang="en-US" sz="2400" dirty="0"/>
              <a:t>U.S. Army Armament, Research, Development &amp; Engineering </a:t>
            </a:r>
            <a:r>
              <a:rPr lang="en-US" sz="2400" dirty="0" smtClean="0"/>
              <a:t>Center</a:t>
            </a:r>
          </a:p>
          <a:p>
            <a:pPr>
              <a:lnSpc>
                <a:spcPct val="150000"/>
              </a:lnSpc>
              <a:buNone/>
            </a:pPr>
            <a:endParaRPr lang="en-US" sz="800" dirty="0"/>
          </a:p>
          <a:p>
            <a:pPr>
              <a:lnSpc>
                <a:spcPct val="150000"/>
              </a:lnSpc>
            </a:pPr>
            <a:r>
              <a:rPr lang="en-US" sz="2400" dirty="0" smtClean="0"/>
              <a:t>$480,000 (out of $2.4M Consortium Grant)</a:t>
            </a:r>
            <a:endParaRPr lang="en-US" sz="2400" dirty="0"/>
          </a:p>
          <a:p>
            <a:pPr>
              <a:lnSpc>
                <a:spcPct val="150000"/>
              </a:lnSpc>
            </a:pPr>
            <a:endParaRPr lang="en-US" sz="2400" dirty="0"/>
          </a:p>
        </p:txBody>
      </p:sp>
      <p:sp>
        <p:nvSpPr>
          <p:cNvPr id="4" name="Slide Number Placeholder 3"/>
          <p:cNvSpPr>
            <a:spLocks noGrp="1"/>
          </p:cNvSpPr>
          <p:nvPr>
            <p:ph type="sldNum" sz="quarter" idx="12"/>
          </p:nvPr>
        </p:nvSpPr>
        <p:spPr/>
        <p:txBody>
          <a:bodyPr/>
          <a:lstStyle/>
          <a:p>
            <a:fld id="{9864A289-0D15-47A1-A3F4-E290219EF54B}" type="slidenum">
              <a:rPr lang="en-US" smtClean="0"/>
              <a:pPr/>
              <a:t>23</a:t>
            </a:fld>
            <a:endParaRPr lang="en-US"/>
          </a:p>
        </p:txBody>
      </p:sp>
      <p:sp>
        <p:nvSpPr>
          <p:cNvPr id="5" name="Footer Placeholder 4"/>
          <p:cNvSpPr>
            <a:spLocks noGrp="1"/>
          </p:cNvSpPr>
          <p:nvPr>
            <p:ph type="ftr" sz="quarter" idx="11"/>
          </p:nvPr>
        </p:nvSpPr>
        <p:spPr/>
        <p:txBody>
          <a:bodyPr/>
          <a:lstStyle/>
          <a:p>
            <a:r>
              <a:rPr lang="en-US" dirty="0" smtClean="0"/>
              <a:t>Proposed Ph.D-TM-9-18-12</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120203_064RenewableELab_w.JPG"/>
          <p:cNvPicPr/>
          <p:nvPr/>
        </p:nvPicPr>
        <p:blipFill>
          <a:blip r:embed="rId2" cstate="print"/>
          <a:stretch>
            <a:fillRect/>
          </a:stretch>
        </p:blipFill>
        <p:spPr>
          <a:xfrm>
            <a:off x="2895600" y="4267200"/>
            <a:ext cx="2895600" cy="2209800"/>
          </a:xfrm>
          <a:prstGeom prst="rect">
            <a:avLst/>
          </a:prstGeom>
          <a:ln>
            <a:solidFill>
              <a:schemeClr val="accent1"/>
            </a:solidFill>
          </a:ln>
        </p:spPr>
      </p:pic>
      <p:sp>
        <p:nvSpPr>
          <p:cNvPr id="2" name="Title 1"/>
          <p:cNvSpPr>
            <a:spLocks noGrp="1"/>
          </p:cNvSpPr>
          <p:nvPr>
            <p:ph type="title"/>
          </p:nvPr>
        </p:nvSpPr>
        <p:spPr>
          <a:xfrm>
            <a:off x="457200" y="76200"/>
            <a:ext cx="7696200" cy="685800"/>
          </a:xfrm>
        </p:spPr>
        <p:txBody>
          <a:bodyPr vert="horz" lIns="91440" tIns="45720" rIns="91440" bIns="45720" rtlCol="0" anchor="ctr">
            <a:noAutofit/>
          </a:bodyPr>
          <a:lstStyle/>
          <a:p>
            <a:pPr lvl="0" algn="l">
              <a:defRPr/>
            </a:pPr>
            <a:r>
              <a:rPr lang="en-US" sz="2400" b="1" dirty="0" smtClean="0">
                <a:solidFill>
                  <a:srgbClr val="7030A0"/>
                </a:solidFill>
              </a:rPr>
              <a:t>DOE</a:t>
            </a:r>
          </a:p>
        </p:txBody>
      </p:sp>
      <p:sp>
        <p:nvSpPr>
          <p:cNvPr id="3" name="Content Placeholder 2"/>
          <p:cNvSpPr>
            <a:spLocks noGrp="1"/>
          </p:cNvSpPr>
          <p:nvPr>
            <p:ph idx="1"/>
          </p:nvPr>
        </p:nvSpPr>
        <p:spPr>
          <a:xfrm>
            <a:off x="457200" y="762000"/>
            <a:ext cx="8229600" cy="3429000"/>
          </a:xfrm>
        </p:spPr>
        <p:txBody>
          <a:bodyPr>
            <a:normAutofit/>
          </a:bodyPr>
          <a:lstStyle/>
          <a:p>
            <a:pPr>
              <a:lnSpc>
                <a:spcPts val="2900"/>
              </a:lnSpc>
              <a:spcBef>
                <a:spcPts val="600"/>
              </a:spcBef>
              <a:spcAft>
                <a:spcPts val="300"/>
              </a:spcAft>
            </a:pPr>
            <a:r>
              <a:rPr lang="en-US" sz="2200" dirty="0" smtClean="0"/>
              <a:t>U.S</a:t>
            </a:r>
            <a:r>
              <a:rPr lang="en-US" sz="2200" dirty="0"/>
              <a:t>. Department of Energy’s Energy Related Laboratory Equipment (ERLE) grant </a:t>
            </a:r>
            <a:r>
              <a:rPr lang="en-US" sz="2200" dirty="0" smtClean="0"/>
              <a:t>program awards: </a:t>
            </a:r>
          </a:p>
          <a:p>
            <a:pPr lvl="1">
              <a:lnSpc>
                <a:spcPts val="2900"/>
              </a:lnSpc>
              <a:spcBef>
                <a:spcPts val="600"/>
              </a:spcBef>
              <a:spcAft>
                <a:spcPts val="300"/>
              </a:spcAft>
            </a:pPr>
            <a:r>
              <a:rPr lang="en-US" sz="2200" dirty="0" smtClean="0"/>
              <a:t>2008-2009 </a:t>
            </a:r>
            <a:r>
              <a:rPr lang="en-US" sz="2200" dirty="0"/>
              <a:t>Academic Year </a:t>
            </a:r>
            <a:r>
              <a:rPr lang="en-US" sz="2200" dirty="0" smtClean="0"/>
              <a:t>	$711,190</a:t>
            </a:r>
          </a:p>
          <a:p>
            <a:pPr lvl="1">
              <a:lnSpc>
                <a:spcPts val="2900"/>
              </a:lnSpc>
              <a:spcBef>
                <a:spcPts val="600"/>
              </a:spcBef>
              <a:spcAft>
                <a:spcPts val="300"/>
              </a:spcAft>
            </a:pPr>
            <a:r>
              <a:rPr lang="en-US" sz="2200" dirty="0" smtClean="0"/>
              <a:t>2009-2010 </a:t>
            </a:r>
            <a:r>
              <a:rPr lang="en-US" sz="2200" dirty="0"/>
              <a:t>Academic </a:t>
            </a:r>
            <a:r>
              <a:rPr lang="en-US" sz="2200" dirty="0" smtClean="0"/>
              <a:t>Year	$193,198</a:t>
            </a:r>
          </a:p>
          <a:p>
            <a:pPr>
              <a:lnSpc>
                <a:spcPts val="2900"/>
              </a:lnSpc>
              <a:spcBef>
                <a:spcPts val="600"/>
              </a:spcBef>
              <a:spcAft>
                <a:spcPts val="300"/>
              </a:spcAft>
            </a:pPr>
            <a:r>
              <a:rPr lang="en-US" sz="2200" dirty="0" err="1" smtClean="0"/>
              <a:t>Nanomaterials</a:t>
            </a:r>
            <a:r>
              <a:rPr lang="en-US" sz="2200" dirty="0" smtClean="0"/>
              <a:t> </a:t>
            </a:r>
            <a:r>
              <a:rPr lang="en-US" sz="2200" dirty="0"/>
              <a:t>&amp; </a:t>
            </a:r>
            <a:r>
              <a:rPr lang="en-US" sz="2200" dirty="0" err="1"/>
              <a:t>Nanobiomaterials</a:t>
            </a:r>
            <a:r>
              <a:rPr lang="en-US" sz="2200" dirty="0"/>
              <a:t> Engineering </a:t>
            </a:r>
            <a:r>
              <a:rPr lang="en-US" sz="2200" dirty="0" smtClean="0"/>
              <a:t>Laboratory</a:t>
            </a:r>
          </a:p>
          <a:p>
            <a:pPr>
              <a:lnSpc>
                <a:spcPts val="2900"/>
              </a:lnSpc>
              <a:spcBef>
                <a:spcPts val="600"/>
              </a:spcBef>
              <a:spcAft>
                <a:spcPts val="300"/>
              </a:spcAft>
            </a:pPr>
            <a:r>
              <a:rPr lang="en-US" sz="2200" dirty="0" smtClean="0"/>
              <a:t>Renewable </a:t>
            </a:r>
            <a:r>
              <a:rPr lang="en-US" sz="2200" dirty="0"/>
              <a:t>Energy Research </a:t>
            </a:r>
            <a:r>
              <a:rPr lang="en-US" sz="2200" dirty="0" smtClean="0"/>
              <a:t>Laboratory</a:t>
            </a:r>
            <a:endParaRPr lang="en-US" sz="2200" dirty="0"/>
          </a:p>
        </p:txBody>
      </p:sp>
      <p:pic>
        <p:nvPicPr>
          <p:cNvPr id="5" name="Picture 4" descr="120203_023RenewableELab_w.JPG"/>
          <p:cNvPicPr/>
          <p:nvPr/>
        </p:nvPicPr>
        <p:blipFill>
          <a:blip r:embed="rId3" cstate="print"/>
          <a:stretch>
            <a:fillRect/>
          </a:stretch>
        </p:blipFill>
        <p:spPr>
          <a:xfrm>
            <a:off x="152400" y="4267200"/>
            <a:ext cx="3284220" cy="2181225"/>
          </a:xfrm>
          <a:prstGeom prst="rect">
            <a:avLst/>
          </a:prstGeom>
          <a:ln>
            <a:solidFill>
              <a:schemeClr val="accent1"/>
            </a:solidFill>
          </a:ln>
        </p:spPr>
      </p:pic>
      <p:pic>
        <p:nvPicPr>
          <p:cNvPr id="7" name="Picture 6" descr="120203_060RenewableELab_w.JPG"/>
          <p:cNvPicPr/>
          <p:nvPr/>
        </p:nvPicPr>
        <p:blipFill>
          <a:blip r:embed="rId4" cstate="print"/>
          <a:stretch>
            <a:fillRect/>
          </a:stretch>
        </p:blipFill>
        <p:spPr>
          <a:xfrm>
            <a:off x="5638800" y="4267200"/>
            <a:ext cx="3356386" cy="2228850"/>
          </a:xfrm>
          <a:prstGeom prst="rect">
            <a:avLst/>
          </a:prstGeom>
          <a:ln>
            <a:solidFill>
              <a:schemeClr val="accent1"/>
            </a:solidFill>
          </a:ln>
        </p:spPr>
      </p:pic>
      <p:sp>
        <p:nvSpPr>
          <p:cNvPr id="9" name="Slide Number Placeholder 8"/>
          <p:cNvSpPr>
            <a:spLocks noGrp="1"/>
          </p:cNvSpPr>
          <p:nvPr>
            <p:ph type="sldNum" sz="quarter" idx="12"/>
          </p:nvPr>
        </p:nvSpPr>
        <p:spPr/>
        <p:txBody>
          <a:bodyPr/>
          <a:lstStyle/>
          <a:p>
            <a:fld id="{9864A289-0D15-47A1-A3F4-E290219EF54B}" type="slidenum">
              <a:rPr lang="en-US" smtClean="0"/>
              <a:pPr/>
              <a:t>24</a:t>
            </a:fld>
            <a:endParaRPr lang="en-US"/>
          </a:p>
        </p:txBody>
      </p:sp>
      <p:sp>
        <p:nvSpPr>
          <p:cNvPr id="10" name="Footer Placeholder 9"/>
          <p:cNvSpPr>
            <a:spLocks noGrp="1"/>
          </p:cNvSpPr>
          <p:nvPr>
            <p:ph type="ftr" sz="quarter" idx="11"/>
          </p:nvPr>
        </p:nvSpPr>
        <p:spPr/>
        <p:txBody>
          <a:bodyPr/>
          <a:lstStyle/>
          <a:p>
            <a:r>
              <a:rPr lang="en-US" dirty="0" smtClean="0"/>
              <a:t>Proposed Ph.D-TM-9-18-12</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162800" cy="411162"/>
          </a:xfrm>
        </p:spPr>
        <p:txBody>
          <a:bodyPr vert="horz" lIns="91440" tIns="45720" rIns="91440" bIns="45720" rtlCol="0" anchor="ctr">
            <a:noAutofit/>
          </a:bodyPr>
          <a:lstStyle/>
          <a:p>
            <a:pPr algn="l">
              <a:defRPr/>
            </a:pPr>
            <a:r>
              <a:rPr lang="en-US" sz="2400" b="1" dirty="0" smtClean="0">
                <a:solidFill>
                  <a:srgbClr val="7030A0"/>
                </a:solidFill>
              </a:rPr>
              <a:t>IBM</a:t>
            </a:r>
          </a:p>
        </p:txBody>
      </p:sp>
      <p:sp>
        <p:nvSpPr>
          <p:cNvPr id="3" name="Content Placeholder 2"/>
          <p:cNvSpPr>
            <a:spLocks noGrp="1"/>
          </p:cNvSpPr>
          <p:nvPr>
            <p:ph idx="1"/>
          </p:nvPr>
        </p:nvSpPr>
        <p:spPr>
          <a:xfrm>
            <a:off x="381000" y="990600"/>
            <a:ext cx="7620000" cy="5135563"/>
          </a:xfrm>
        </p:spPr>
        <p:txBody>
          <a:bodyPr>
            <a:normAutofit/>
          </a:bodyPr>
          <a:lstStyle/>
          <a:p>
            <a:pPr lvl="0" algn="just">
              <a:lnSpc>
                <a:spcPts val="2800"/>
              </a:lnSpc>
            </a:pPr>
            <a:r>
              <a:rPr lang="en-US" sz="2400" dirty="0"/>
              <a:t>IBM Shared University Research Awards of equipment have been awarded to Hassan Bajwa, Khaled Elleithy, Elif Kongar, and Prabir Patra, all faculty in the School of Engineering</a:t>
            </a:r>
            <a:r>
              <a:rPr lang="en-US" sz="2400" dirty="0" smtClean="0"/>
              <a:t>.</a:t>
            </a:r>
          </a:p>
          <a:p>
            <a:pPr lvl="0" algn="just">
              <a:lnSpc>
                <a:spcPts val="2800"/>
              </a:lnSpc>
            </a:pPr>
            <a:endParaRPr lang="en-US" sz="2400" dirty="0"/>
          </a:p>
          <a:p>
            <a:pPr algn="just">
              <a:lnSpc>
                <a:spcPts val="2800"/>
              </a:lnSpc>
            </a:pPr>
            <a:r>
              <a:rPr lang="en-US" sz="2400" dirty="0" smtClean="0"/>
              <a:t>IBM Faculty award has been awarded to Gad Selig and Elif Kongar in the School of Engineering.</a:t>
            </a:r>
            <a:endParaRPr lang="en-US" sz="2400" dirty="0"/>
          </a:p>
        </p:txBody>
      </p:sp>
      <p:sp>
        <p:nvSpPr>
          <p:cNvPr id="4" name="Slide Number Placeholder 3"/>
          <p:cNvSpPr>
            <a:spLocks noGrp="1"/>
          </p:cNvSpPr>
          <p:nvPr>
            <p:ph type="sldNum" sz="quarter" idx="12"/>
          </p:nvPr>
        </p:nvSpPr>
        <p:spPr/>
        <p:txBody>
          <a:bodyPr/>
          <a:lstStyle/>
          <a:p>
            <a:fld id="{9864A289-0D15-47A1-A3F4-E290219EF54B}" type="slidenum">
              <a:rPr lang="en-US" smtClean="0"/>
              <a:pPr/>
              <a:t>25</a:t>
            </a:fld>
            <a:endParaRPr lang="en-US"/>
          </a:p>
        </p:txBody>
      </p:sp>
      <p:sp>
        <p:nvSpPr>
          <p:cNvPr id="5" name="Footer Placeholder 4"/>
          <p:cNvSpPr>
            <a:spLocks noGrp="1"/>
          </p:cNvSpPr>
          <p:nvPr>
            <p:ph type="ftr" sz="quarter" idx="11"/>
          </p:nvPr>
        </p:nvSpPr>
        <p:spPr/>
        <p:txBody>
          <a:bodyPr/>
          <a:lstStyle/>
          <a:p>
            <a:r>
              <a:rPr lang="en-US" dirty="0" smtClean="0"/>
              <a:t>Proposed Ph.D-TM-9-18-12</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2" name="Rectangle 4"/>
          <p:cNvSpPr>
            <a:spLocks noGrp="1" noChangeArrowheads="1"/>
          </p:cNvSpPr>
          <p:nvPr>
            <p:ph type="title" idx="4294967295"/>
          </p:nvPr>
        </p:nvSpPr>
        <p:spPr>
          <a:xfrm>
            <a:off x="381000" y="-152400"/>
            <a:ext cx="8229600" cy="1143000"/>
          </a:xfrm>
        </p:spPr>
        <p:txBody>
          <a:bodyPr>
            <a:normAutofit/>
          </a:bodyPr>
          <a:lstStyle/>
          <a:p>
            <a:pPr algn="l" eaLnBrk="1" hangingPunct="1">
              <a:defRPr/>
            </a:pPr>
            <a:r>
              <a:rPr lang="en-US" sz="2400" b="1" dirty="0" smtClean="0">
                <a:solidFill>
                  <a:srgbClr val="7030A0"/>
                </a:solidFill>
              </a:rPr>
              <a:t>CURRENT Ph.D. in CS &amp; </a:t>
            </a:r>
            <a:r>
              <a:rPr lang="en-US" sz="2400" b="1" dirty="0" err="1" smtClean="0">
                <a:solidFill>
                  <a:srgbClr val="7030A0"/>
                </a:solidFill>
              </a:rPr>
              <a:t>CpE</a:t>
            </a:r>
            <a:endParaRPr lang="en-US" sz="2400" b="1" dirty="0" smtClean="0">
              <a:solidFill>
                <a:srgbClr val="7030A0"/>
              </a:solidFill>
            </a:endParaRPr>
          </a:p>
        </p:txBody>
      </p:sp>
      <p:sp>
        <p:nvSpPr>
          <p:cNvPr id="43011" name="Rectangle 2"/>
          <p:cNvSpPr>
            <a:spLocks noChangeArrowheads="1"/>
          </p:cNvSpPr>
          <p:nvPr/>
        </p:nvSpPr>
        <p:spPr bwMode="auto">
          <a:xfrm>
            <a:off x="0" y="4525963"/>
            <a:ext cx="184150" cy="396875"/>
          </a:xfrm>
          <a:prstGeom prst="rect">
            <a:avLst/>
          </a:prstGeom>
          <a:noFill/>
          <a:ln w="12700">
            <a:noFill/>
            <a:miter lim="800000"/>
            <a:headEnd/>
            <a:tailEnd/>
          </a:ln>
        </p:spPr>
        <p:txBody>
          <a:bodyPr wrap="none" anchor="ctr">
            <a:spAutoFit/>
          </a:bodyPr>
          <a:lstStyle/>
          <a:p>
            <a:pPr>
              <a:spcBef>
                <a:spcPct val="50000"/>
              </a:spcBef>
            </a:pPr>
            <a:endParaRPr lang="en-US" sz="2000" b="1">
              <a:solidFill>
                <a:schemeClr val="bg1"/>
              </a:solidFill>
              <a:latin typeface="Times New Roman" pitchFamily="18" charset="0"/>
            </a:endParaRPr>
          </a:p>
        </p:txBody>
      </p:sp>
      <p:sp>
        <p:nvSpPr>
          <p:cNvPr id="43014" name="TextBox 7"/>
          <p:cNvSpPr txBox="1">
            <a:spLocks noChangeArrowheads="1"/>
          </p:cNvSpPr>
          <p:nvPr/>
        </p:nvSpPr>
        <p:spPr bwMode="auto">
          <a:xfrm>
            <a:off x="381000" y="777895"/>
            <a:ext cx="7543800" cy="1649682"/>
          </a:xfrm>
          <a:prstGeom prst="rect">
            <a:avLst/>
          </a:prstGeom>
          <a:noFill/>
          <a:ln w="9525">
            <a:noFill/>
            <a:miter lim="800000"/>
            <a:headEnd/>
            <a:tailEnd/>
          </a:ln>
        </p:spPr>
        <p:txBody>
          <a:bodyPr wrap="square">
            <a:spAutoFit/>
          </a:bodyPr>
          <a:lstStyle/>
          <a:p>
            <a:pPr marL="342900" indent="-342900">
              <a:spcBef>
                <a:spcPct val="20000"/>
              </a:spcBef>
              <a:buFontTx/>
              <a:buChar char="•"/>
            </a:pPr>
            <a:r>
              <a:rPr lang="en-US" sz="2200" dirty="0" smtClean="0">
                <a:latin typeface="Times New Roman" pitchFamily="18" charset="0"/>
                <a:cs typeface="Times New Roman" pitchFamily="18" charset="0"/>
              </a:rPr>
              <a:t>Since Fall 2006</a:t>
            </a:r>
          </a:p>
          <a:p>
            <a:pPr marL="342900" indent="-342900">
              <a:spcBef>
                <a:spcPct val="20000"/>
              </a:spcBef>
              <a:buFontTx/>
              <a:buChar char="•"/>
            </a:pPr>
            <a:r>
              <a:rPr lang="en-US" sz="2200" dirty="0" smtClean="0">
                <a:latin typeface="Times New Roman" pitchFamily="18" charset="0"/>
                <a:cs typeface="Times New Roman" pitchFamily="18" charset="0"/>
              </a:rPr>
              <a:t>5 Graduated</a:t>
            </a:r>
          </a:p>
          <a:p>
            <a:pPr marL="342900" indent="-342900">
              <a:spcBef>
                <a:spcPct val="20000"/>
              </a:spcBef>
              <a:buFontTx/>
              <a:buChar char="•"/>
            </a:pPr>
            <a:r>
              <a:rPr lang="en-US" sz="2200" dirty="0" smtClean="0">
                <a:latin typeface="Times New Roman" pitchFamily="18" charset="0"/>
                <a:cs typeface="Times New Roman" pitchFamily="18" charset="0"/>
              </a:rPr>
              <a:t>1 Passed Proposal Defense</a:t>
            </a:r>
          </a:p>
          <a:p>
            <a:pPr marL="342900" indent="-342900">
              <a:spcBef>
                <a:spcPct val="20000"/>
              </a:spcBef>
            </a:pPr>
            <a:endParaRPr lang="en-US" sz="2200" dirty="0">
              <a:latin typeface="Times New Roman" pitchFamily="18" charset="0"/>
              <a:cs typeface="Times New Roman" pitchFamily="18" charset="0"/>
            </a:endParaRPr>
          </a:p>
        </p:txBody>
      </p:sp>
      <p:sp>
        <p:nvSpPr>
          <p:cNvPr id="10" name="Slide Number Placeholder 9"/>
          <p:cNvSpPr>
            <a:spLocks noGrp="1"/>
          </p:cNvSpPr>
          <p:nvPr>
            <p:ph type="sldNum" sz="quarter" idx="12"/>
          </p:nvPr>
        </p:nvSpPr>
        <p:spPr/>
        <p:txBody>
          <a:bodyPr/>
          <a:lstStyle/>
          <a:p>
            <a:fld id="{9864A289-0D15-47A1-A3F4-E290219EF54B}" type="slidenum">
              <a:rPr lang="en-US" smtClean="0"/>
              <a:pPr/>
              <a:t>26</a:t>
            </a:fld>
            <a:endParaRPr lang="en-US"/>
          </a:p>
        </p:txBody>
      </p:sp>
      <p:sp>
        <p:nvSpPr>
          <p:cNvPr id="11" name="Footer Placeholder 10"/>
          <p:cNvSpPr>
            <a:spLocks noGrp="1"/>
          </p:cNvSpPr>
          <p:nvPr>
            <p:ph type="ftr" sz="quarter" idx="11"/>
          </p:nvPr>
        </p:nvSpPr>
        <p:spPr>
          <a:xfrm>
            <a:off x="533400" y="6492875"/>
            <a:ext cx="2895600" cy="365125"/>
          </a:xfrm>
        </p:spPr>
        <p:txBody>
          <a:bodyPr/>
          <a:lstStyle/>
          <a:p>
            <a:r>
              <a:rPr lang="en-US" dirty="0" smtClean="0"/>
              <a:t>Proposed Ph.D-TM-9-18-12</a:t>
            </a:r>
            <a:endParaRPr lang="en-US" dirty="0"/>
          </a:p>
        </p:txBody>
      </p:sp>
      <p:sp>
        <p:nvSpPr>
          <p:cNvPr id="7" name="Rectangle 4"/>
          <p:cNvSpPr txBox="1">
            <a:spLocks noChangeArrowheads="1"/>
          </p:cNvSpPr>
          <p:nvPr/>
        </p:nvSpPr>
        <p:spPr>
          <a:xfrm>
            <a:off x="457200" y="2133600"/>
            <a:ext cx="8229600" cy="114300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smtClean="0">
                <a:ln>
                  <a:noFill/>
                </a:ln>
                <a:solidFill>
                  <a:srgbClr val="7030A0"/>
                </a:solidFill>
                <a:effectLst/>
                <a:uLnTx/>
                <a:uFillTx/>
                <a:latin typeface="Times New Roman" pitchFamily="18" charset="0"/>
                <a:ea typeface="+mj-ea"/>
                <a:cs typeface="Times New Roman" pitchFamily="18" charset="0"/>
              </a:rPr>
              <a:t>SOE RESEARCH PUBLICATIONS 2008 - 2012</a:t>
            </a:r>
          </a:p>
        </p:txBody>
      </p:sp>
      <p:sp>
        <p:nvSpPr>
          <p:cNvPr id="8" name="TextBox 7"/>
          <p:cNvSpPr txBox="1">
            <a:spLocks noChangeArrowheads="1"/>
          </p:cNvSpPr>
          <p:nvPr/>
        </p:nvSpPr>
        <p:spPr bwMode="auto">
          <a:xfrm>
            <a:off x="381000" y="3271153"/>
            <a:ext cx="8305800" cy="2800767"/>
          </a:xfrm>
          <a:prstGeom prst="rect">
            <a:avLst/>
          </a:prstGeom>
          <a:noFill/>
          <a:ln w="9525">
            <a:noFill/>
            <a:miter lim="800000"/>
            <a:headEnd/>
            <a:tailEnd/>
          </a:ln>
        </p:spPr>
        <p:txBody>
          <a:bodyPr wrap="square">
            <a:spAutoFit/>
          </a:bodyPr>
          <a:lstStyle/>
          <a:p>
            <a:pPr marL="342900" indent="-342900">
              <a:spcBef>
                <a:spcPct val="20000"/>
              </a:spcBef>
              <a:buFontTx/>
              <a:buChar char="•"/>
            </a:pPr>
            <a:r>
              <a:rPr lang="en-US" sz="2200" dirty="0" smtClean="0">
                <a:latin typeface="Times New Roman" pitchFamily="18" charset="0"/>
                <a:cs typeface="Times New Roman" pitchFamily="18" charset="0"/>
              </a:rPr>
              <a:t>168 Academic papers in peer-reviewed journals</a:t>
            </a:r>
          </a:p>
          <a:p>
            <a:pPr marL="342900" indent="-342900">
              <a:spcBef>
                <a:spcPct val="20000"/>
              </a:spcBef>
              <a:buFontTx/>
              <a:buChar char="•"/>
            </a:pPr>
            <a:r>
              <a:rPr lang="en-US" sz="2200" dirty="0" smtClean="0">
                <a:latin typeface="Times New Roman" pitchFamily="18" charset="0"/>
                <a:cs typeface="Times New Roman" pitchFamily="18" charset="0"/>
              </a:rPr>
              <a:t>377 Academic papers in conference proceedings</a:t>
            </a:r>
          </a:p>
          <a:p>
            <a:pPr marL="342900" indent="-342900">
              <a:spcBef>
                <a:spcPct val="20000"/>
              </a:spcBef>
              <a:buFontTx/>
              <a:buChar char="•"/>
            </a:pPr>
            <a:r>
              <a:rPr lang="en-US" sz="2200" dirty="0" smtClean="0">
                <a:latin typeface="Times New Roman" pitchFamily="18" charset="0"/>
                <a:cs typeface="Times New Roman" pitchFamily="18" charset="0"/>
              </a:rPr>
              <a:t>28 Books</a:t>
            </a:r>
          </a:p>
          <a:p>
            <a:pPr marL="342900" indent="-342900">
              <a:spcBef>
                <a:spcPct val="20000"/>
              </a:spcBef>
              <a:buFontTx/>
              <a:buChar char="•"/>
            </a:pPr>
            <a:r>
              <a:rPr lang="en-US" sz="2200" dirty="0" smtClean="0">
                <a:latin typeface="Times New Roman" pitchFamily="18" charset="0"/>
                <a:cs typeface="Times New Roman" pitchFamily="18" charset="0"/>
              </a:rPr>
              <a:t>46 Book chapters</a:t>
            </a:r>
          </a:p>
          <a:p>
            <a:pPr marL="342900" indent="-342900">
              <a:spcBef>
                <a:spcPct val="20000"/>
              </a:spcBef>
              <a:buFontTx/>
              <a:buChar char="•"/>
            </a:pPr>
            <a:r>
              <a:rPr lang="en-US" sz="2200" dirty="0" smtClean="0">
                <a:latin typeface="Times New Roman" pitchFamily="18" charset="0"/>
                <a:cs typeface="Times New Roman" pitchFamily="18" charset="0"/>
              </a:rPr>
              <a:t>Over 100 posters and other publications (magazines, webinar notes, etc.)</a:t>
            </a:r>
          </a:p>
          <a:p>
            <a:pPr marL="342900" indent="-342900">
              <a:spcBef>
                <a:spcPct val="20000"/>
              </a:spcBef>
            </a:pPr>
            <a:endParaRPr lang="en-US" sz="22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Proposed Ph.D-TM-9-18-12</a:t>
            </a:r>
            <a:endParaRPr lang="en-US" dirty="0"/>
          </a:p>
        </p:txBody>
      </p:sp>
      <p:sp>
        <p:nvSpPr>
          <p:cNvPr id="5" name="Slide Number Placeholder 4"/>
          <p:cNvSpPr>
            <a:spLocks noGrp="1"/>
          </p:cNvSpPr>
          <p:nvPr>
            <p:ph type="sldNum" sz="quarter" idx="12"/>
          </p:nvPr>
        </p:nvSpPr>
        <p:spPr/>
        <p:txBody>
          <a:bodyPr/>
          <a:lstStyle/>
          <a:p>
            <a:fld id="{9864A289-0D15-47A1-A3F4-E290219EF54B}" type="slidenum">
              <a:rPr lang="en-US" smtClean="0"/>
              <a:pPr/>
              <a:t>27</a:t>
            </a:fld>
            <a:endParaRPr lang="en-US"/>
          </a:p>
        </p:txBody>
      </p:sp>
      <p:sp>
        <p:nvSpPr>
          <p:cNvPr id="6" name="Title 1"/>
          <p:cNvSpPr txBox="1">
            <a:spLocks/>
          </p:cNvSpPr>
          <p:nvPr/>
        </p:nvSpPr>
        <p:spPr>
          <a:xfrm>
            <a:off x="228600" y="-228600"/>
            <a:ext cx="8229600" cy="114300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smtClean="0">
                <a:ln>
                  <a:noFill/>
                </a:ln>
                <a:solidFill>
                  <a:srgbClr val="7030A0"/>
                </a:solidFill>
                <a:effectLst/>
                <a:uLnTx/>
                <a:uFillTx/>
                <a:latin typeface="Times New Roman" pitchFamily="18" charset="0"/>
                <a:ea typeface="+mj-ea"/>
                <a:cs typeface="Times New Roman" pitchFamily="18" charset="0"/>
              </a:rPr>
              <a:t>PROPOSED Ph.D. IN TM - PROJECTED</a:t>
            </a:r>
            <a:r>
              <a:rPr kumimoji="0" lang="en-US" sz="2400" b="1" i="0" u="none" strike="noStrike" kern="1200" cap="none" spc="0" normalizeH="0" noProof="0" dirty="0" smtClean="0">
                <a:ln>
                  <a:noFill/>
                </a:ln>
                <a:solidFill>
                  <a:srgbClr val="7030A0"/>
                </a:solidFill>
                <a:effectLst/>
                <a:uLnTx/>
                <a:uFillTx/>
                <a:latin typeface="Times New Roman" pitchFamily="18" charset="0"/>
                <a:ea typeface="+mj-ea"/>
                <a:cs typeface="Times New Roman" pitchFamily="18" charset="0"/>
              </a:rPr>
              <a:t> ENROLLMENT &amp; REVENUES</a:t>
            </a:r>
            <a:endParaRPr kumimoji="0" lang="en-US" sz="2400" b="1" i="0" u="none" strike="noStrike" kern="1200" cap="none" spc="0" normalizeH="0" baseline="0" noProof="0" dirty="0">
              <a:ln>
                <a:noFill/>
              </a:ln>
              <a:solidFill>
                <a:srgbClr val="7030A0"/>
              </a:solidFill>
              <a:effectLst/>
              <a:uLnTx/>
              <a:uFillTx/>
              <a:latin typeface="Times New Roman" pitchFamily="18" charset="0"/>
              <a:ea typeface="+mj-ea"/>
              <a:cs typeface="Times New Roman" pitchFamily="18" charset="0"/>
            </a:endParaRPr>
          </a:p>
        </p:txBody>
      </p:sp>
      <p:graphicFrame>
        <p:nvGraphicFramePr>
          <p:cNvPr id="7" name="Table 6"/>
          <p:cNvGraphicFramePr>
            <a:graphicFrameLocks noGrp="1"/>
          </p:cNvGraphicFramePr>
          <p:nvPr/>
        </p:nvGraphicFramePr>
        <p:xfrm>
          <a:off x="457200" y="914398"/>
          <a:ext cx="7696201" cy="1981201"/>
        </p:xfrm>
        <a:graphic>
          <a:graphicData uri="http://schemas.openxmlformats.org/drawingml/2006/table">
            <a:tbl>
              <a:tblPr/>
              <a:tblGrid>
                <a:gridCol w="3209622"/>
                <a:gridCol w="638478"/>
                <a:gridCol w="723900"/>
                <a:gridCol w="266643"/>
                <a:gridCol w="638478"/>
                <a:gridCol w="638478"/>
                <a:gridCol w="304467"/>
                <a:gridCol w="638478"/>
                <a:gridCol w="637657"/>
              </a:tblGrid>
              <a:tr h="522051">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endParaRPr lang="en-US" sz="1400" b="1" dirty="0">
                        <a:latin typeface="Times New Roman" pitchFamily="18" charset="0"/>
                        <a:ea typeface="Times New Roman"/>
                        <a:cs typeface="Times New Roman" pitchFamily="18" charset="0"/>
                      </a:endParaRPr>
                    </a:p>
                    <a:p>
                      <a:pPr marL="0" marR="0">
                        <a:lnSpc>
                          <a:spcPct val="115000"/>
                        </a:lnSpc>
                        <a:spcBef>
                          <a:spcPts val="0"/>
                        </a:spcBef>
                        <a:spcAft>
                          <a:spcPts val="0"/>
                        </a:spcAft>
                        <a:tabLst>
                          <a:tab pos="2914650" algn="l"/>
                          <a:tab pos="3429000" algn="l"/>
                          <a:tab pos="4229100" algn="l"/>
                          <a:tab pos="4743450" algn="l"/>
                          <a:tab pos="5543550" algn="l"/>
                          <a:tab pos="6057900" algn="l"/>
                        </a:tabLst>
                      </a:pPr>
                      <a:r>
                        <a:rPr lang="en-US" sz="1400" b="1" dirty="0">
                          <a:latin typeface="Times New Roman" pitchFamily="18" charset="0"/>
                          <a:ea typeface="Times New Roman"/>
                          <a:cs typeface="Times New Roman" pitchFamily="18" charset="0"/>
                        </a:rPr>
                        <a:t>PROJECTED ENROLLMENT</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lvl="0" algn="l">
                        <a:lnSpc>
                          <a:spcPct val="115000"/>
                        </a:lnSpc>
                        <a:spcBef>
                          <a:spcPts val="0"/>
                        </a:spcBef>
                        <a:spcAft>
                          <a:spcPts val="0"/>
                        </a:spcAft>
                        <a:tabLst>
                          <a:tab pos="2914650" algn="l"/>
                          <a:tab pos="3429000" algn="l"/>
                          <a:tab pos="4229100" algn="l"/>
                          <a:tab pos="4743450" algn="l"/>
                          <a:tab pos="5543550" algn="l"/>
                          <a:tab pos="6057900" algn="l"/>
                        </a:tabLst>
                      </a:pPr>
                      <a:r>
                        <a:rPr lang="en-US" sz="1400" b="1" dirty="0" smtClean="0">
                          <a:latin typeface="Times New Roman" pitchFamily="18" charset="0"/>
                          <a:ea typeface="Times New Roman"/>
                          <a:cs typeface="Times New Roman" pitchFamily="18" charset="0"/>
                        </a:rPr>
                        <a:t>FALL YEAR 1</a:t>
                      </a:r>
                      <a:endParaRPr lang="en-US" sz="1400" b="1" dirty="0">
                        <a:latin typeface="Times New Roman" pitchFamily="18" charset="0"/>
                        <a:ea typeface="Times New Roman"/>
                        <a:cs typeface="Times New Roman" pitchFamily="18" charset="0"/>
                      </a:endParaRPr>
                    </a:p>
                    <a:p>
                      <a:pPr marL="0" marR="0" lvl="0" algn="l">
                        <a:lnSpc>
                          <a:spcPct val="115000"/>
                        </a:lnSpc>
                        <a:spcBef>
                          <a:spcPts val="0"/>
                        </a:spcBef>
                        <a:spcAft>
                          <a:spcPts val="0"/>
                        </a:spcAft>
                        <a:tabLst>
                          <a:tab pos="2914650" algn="l"/>
                          <a:tab pos="3429000" algn="l"/>
                          <a:tab pos="4229100" algn="l"/>
                          <a:tab pos="4743450" algn="l"/>
                          <a:tab pos="5543550" algn="l"/>
                          <a:tab pos="6057900" algn="l"/>
                        </a:tabLst>
                      </a:pPr>
                      <a:r>
                        <a:rPr lang="en-US" sz="1400" b="1" dirty="0" smtClean="0">
                          <a:latin typeface="Times New Roman" pitchFamily="18" charset="0"/>
                          <a:ea typeface="Times New Roman"/>
                          <a:cs typeface="Times New Roman" pitchFamily="18" charset="0"/>
                        </a:rPr>
                        <a:t>FY 2013</a:t>
                      </a:r>
                      <a:endParaRPr lang="en-US" sz="1400" b="1" dirty="0">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endParaRPr lang="en-US" sz="1400" b="1" dirty="0">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l">
                        <a:lnSpc>
                          <a:spcPct val="115000"/>
                        </a:lnSpc>
                        <a:spcBef>
                          <a:spcPts val="0"/>
                        </a:spcBef>
                        <a:spcAft>
                          <a:spcPts val="0"/>
                        </a:spcAft>
                        <a:tabLst>
                          <a:tab pos="2914650" algn="l"/>
                          <a:tab pos="3429000" algn="l"/>
                          <a:tab pos="4229100" algn="l"/>
                          <a:tab pos="4743450" algn="l"/>
                          <a:tab pos="5543550" algn="l"/>
                          <a:tab pos="6057900" algn="l"/>
                        </a:tabLst>
                      </a:pPr>
                      <a:r>
                        <a:rPr lang="en-US" sz="1400" b="1" dirty="0" smtClean="0">
                          <a:latin typeface="Times New Roman" pitchFamily="18" charset="0"/>
                          <a:ea typeface="Times New Roman"/>
                          <a:cs typeface="Times New Roman" pitchFamily="18" charset="0"/>
                        </a:rPr>
                        <a:t>FALL</a:t>
                      </a:r>
                      <a:r>
                        <a:rPr lang="en-US" sz="1400" b="1" baseline="0" dirty="0" smtClean="0">
                          <a:latin typeface="Times New Roman" pitchFamily="18" charset="0"/>
                          <a:ea typeface="Times New Roman"/>
                          <a:cs typeface="Times New Roman" pitchFamily="18" charset="0"/>
                        </a:rPr>
                        <a:t> </a:t>
                      </a:r>
                      <a:r>
                        <a:rPr lang="en-US" sz="1400" b="1" dirty="0" smtClean="0">
                          <a:latin typeface="Times New Roman" pitchFamily="18" charset="0"/>
                          <a:ea typeface="Times New Roman"/>
                          <a:cs typeface="Times New Roman" pitchFamily="18" charset="0"/>
                        </a:rPr>
                        <a:t>YEAR </a:t>
                      </a:r>
                      <a:r>
                        <a:rPr lang="en-US" sz="1400" b="1" dirty="0">
                          <a:latin typeface="Times New Roman" pitchFamily="18" charset="0"/>
                          <a:ea typeface="Times New Roman"/>
                          <a:cs typeface="Times New Roman" pitchFamily="18" charset="0"/>
                        </a:rPr>
                        <a:t>2</a:t>
                      </a:r>
                    </a:p>
                    <a:p>
                      <a:pPr marL="0" marR="0" algn="l">
                        <a:lnSpc>
                          <a:spcPct val="115000"/>
                        </a:lnSpc>
                        <a:spcBef>
                          <a:spcPts val="0"/>
                        </a:spcBef>
                        <a:spcAft>
                          <a:spcPts val="0"/>
                        </a:spcAft>
                        <a:tabLst>
                          <a:tab pos="2914650" algn="l"/>
                          <a:tab pos="3429000" algn="l"/>
                          <a:tab pos="4229100" algn="l"/>
                          <a:tab pos="4743450" algn="l"/>
                          <a:tab pos="5543550" algn="l"/>
                          <a:tab pos="6057900" algn="l"/>
                        </a:tabLst>
                      </a:pPr>
                      <a:r>
                        <a:rPr lang="en-US" sz="1400" b="1" dirty="0" smtClean="0">
                          <a:latin typeface="Times New Roman" pitchFamily="18" charset="0"/>
                          <a:ea typeface="Times New Roman"/>
                          <a:cs typeface="Times New Roman" pitchFamily="18" charset="0"/>
                        </a:rPr>
                        <a:t>FY 2014</a:t>
                      </a:r>
                      <a:endParaRPr lang="en-US" sz="1400" b="1" dirty="0">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endParaRPr lang="en-US" sz="1400" b="1" dirty="0">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l">
                        <a:lnSpc>
                          <a:spcPct val="115000"/>
                        </a:lnSpc>
                        <a:spcBef>
                          <a:spcPts val="0"/>
                        </a:spcBef>
                        <a:spcAft>
                          <a:spcPts val="0"/>
                        </a:spcAft>
                        <a:tabLst>
                          <a:tab pos="2914650" algn="l"/>
                          <a:tab pos="3429000" algn="l"/>
                          <a:tab pos="4229100" algn="l"/>
                          <a:tab pos="4743450" algn="l"/>
                          <a:tab pos="5543550" algn="l"/>
                          <a:tab pos="6057900" algn="l"/>
                        </a:tabLst>
                      </a:pPr>
                      <a:r>
                        <a:rPr lang="en-US" sz="1400" b="1" dirty="0" smtClean="0">
                          <a:latin typeface="Times New Roman" pitchFamily="18" charset="0"/>
                          <a:ea typeface="Times New Roman"/>
                          <a:cs typeface="Times New Roman" pitchFamily="18" charset="0"/>
                        </a:rPr>
                        <a:t>FALL </a:t>
                      </a:r>
                      <a:r>
                        <a:rPr lang="en-US" sz="1400" b="1" dirty="0">
                          <a:latin typeface="Times New Roman" pitchFamily="18" charset="0"/>
                          <a:ea typeface="Times New Roman"/>
                          <a:cs typeface="Times New Roman" pitchFamily="18" charset="0"/>
                        </a:rPr>
                        <a:t>YEAR 3</a:t>
                      </a:r>
                    </a:p>
                    <a:p>
                      <a:pPr marL="0" marR="0" algn="l">
                        <a:lnSpc>
                          <a:spcPct val="115000"/>
                        </a:lnSpc>
                        <a:spcBef>
                          <a:spcPts val="0"/>
                        </a:spcBef>
                        <a:spcAft>
                          <a:spcPts val="0"/>
                        </a:spcAft>
                        <a:tabLst>
                          <a:tab pos="2914650" algn="l"/>
                          <a:tab pos="3429000" algn="l"/>
                          <a:tab pos="4229100" algn="l"/>
                          <a:tab pos="4743450" algn="l"/>
                          <a:tab pos="5543550" algn="l"/>
                          <a:tab pos="6057900" algn="l"/>
                        </a:tabLst>
                      </a:pPr>
                      <a:r>
                        <a:rPr lang="en-US" sz="1400" b="1" dirty="0" smtClean="0">
                          <a:latin typeface="Times New Roman" pitchFamily="18" charset="0"/>
                          <a:ea typeface="Times New Roman"/>
                          <a:cs typeface="Times New Roman" pitchFamily="18" charset="0"/>
                        </a:rPr>
                        <a:t>FY 2015</a:t>
                      </a:r>
                      <a:endParaRPr lang="en-US" sz="1400" b="1" dirty="0">
                        <a:latin typeface="Times New Roman" pitchFamily="18" charset="0"/>
                        <a:ea typeface="Times New Roman"/>
                        <a:cs typeface="Times New Roman" pitchFamily="18" charset="0"/>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291830">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endParaRPr lang="en-US" sz="14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dirty="0">
                          <a:latin typeface="Times New Roman" pitchFamily="18" charset="0"/>
                          <a:ea typeface="Times New Roman"/>
                          <a:cs typeface="Times New Roman" pitchFamily="18" charset="0"/>
                        </a:rPr>
                        <a:t>FT</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dirty="0">
                          <a:latin typeface="Times New Roman" pitchFamily="18" charset="0"/>
                          <a:ea typeface="Times New Roman"/>
                          <a:cs typeface="Times New Roman" pitchFamily="18" charset="0"/>
                        </a:rPr>
                        <a:t>PT</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a:latin typeface="Times New Roman" pitchFamily="18" charset="0"/>
                          <a:ea typeface="Times New Roman"/>
                          <a:cs typeface="Times New Roman" pitchFamily="18" charset="0"/>
                        </a:rPr>
                        <a:t>FT</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a:latin typeface="Times New Roman" pitchFamily="18" charset="0"/>
                          <a:ea typeface="Times New Roman"/>
                          <a:cs typeface="Times New Roman" pitchFamily="18" charset="0"/>
                        </a:rPr>
                        <a:t>PT</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dirty="0">
                          <a:latin typeface="Times New Roman" pitchFamily="18" charset="0"/>
                          <a:ea typeface="Times New Roman"/>
                          <a:cs typeface="Times New Roman" pitchFamily="18" charset="0"/>
                        </a:rPr>
                        <a:t>FT</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dirty="0">
                          <a:latin typeface="Times New Roman" pitchFamily="18" charset="0"/>
                          <a:ea typeface="Times New Roman"/>
                          <a:cs typeface="Times New Roman" pitchFamily="18" charset="0"/>
                        </a:rPr>
                        <a:t>PT</a:t>
                      </a: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91830">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r>
                        <a:rPr lang="en-US" sz="1400" dirty="0">
                          <a:latin typeface="Times New Roman" pitchFamily="18" charset="0"/>
                          <a:ea typeface="Times New Roman"/>
                          <a:cs typeface="Times New Roman" pitchFamily="18" charset="0"/>
                        </a:rPr>
                        <a:t>Internal Transfers</a:t>
                      </a: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2</a:t>
                      </a:r>
                      <a:endParaRPr lang="en-US" sz="1400" dirty="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2</a:t>
                      </a:r>
                      <a:endParaRPr lang="en-US" sz="1400" dirty="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2</a:t>
                      </a:r>
                      <a:endParaRPr lang="en-US" sz="1400" dirty="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a:latin typeface="Times New Roman" pitchFamily="18" charset="0"/>
                          <a:ea typeface="Times New Roman"/>
                          <a:cs typeface="Times New Roman" pitchFamily="18" charset="0"/>
                        </a:rPr>
                        <a:t>2</a:t>
                      </a:r>
                      <a:endParaRPr lang="en-US" sz="140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a:latin typeface="Times New Roman" pitchFamily="18" charset="0"/>
                          <a:ea typeface="Times New Roman"/>
                          <a:cs typeface="Times New Roman" pitchFamily="18" charset="0"/>
                        </a:rPr>
                        <a:t>2</a:t>
                      </a:r>
                      <a:endParaRPr lang="en-US" sz="140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2</a:t>
                      </a:r>
                      <a:endParaRPr lang="en-US" sz="1400" dirty="0">
                        <a:latin typeface="Times New Roman" pitchFamily="18" charset="0"/>
                        <a:ea typeface="Times New Roman"/>
                        <a:cs typeface="Times New Roman"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291830">
                <a:tc>
                  <a:txBody>
                    <a:bodyPr/>
                    <a:lstStyle/>
                    <a:p>
                      <a:pPr marL="0" marR="0">
                        <a:lnSpc>
                          <a:spcPct val="115000"/>
                        </a:lnSpc>
                        <a:spcBef>
                          <a:spcPts val="0"/>
                        </a:spcBef>
                        <a:spcAft>
                          <a:spcPts val="0"/>
                        </a:spcAft>
                        <a:tabLst>
                          <a:tab pos="2914650" algn="l"/>
                          <a:tab pos="3429000" algn="l"/>
                          <a:tab pos="4229100" algn="l"/>
                          <a:tab pos="4743450" algn="l"/>
                          <a:tab pos="5543550" algn="l"/>
                          <a:tab pos="6057900" algn="l"/>
                        </a:tabLst>
                      </a:pPr>
                      <a:r>
                        <a:rPr lang="en-US" sz="1400">
                          <a:latin typeface="Times New Roman" pitchFamily="18" charset="0"/>
                          <a:ea typeface="Times New Roman"/>
                          <a:cs typeface="Times New Roman" pitchFamily="18" charset="0"/>
                        </a:rPr>
                        <a:t>New Students</a:t>
                      </a:r>
                    </a:p>
                  </a:txBody>
                  <a:tcPr marL="68580" marR="6858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3</a:t>
                      </a:r>
                      <a:endParaRPr lang="en-US" sz="1400" dirty="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2</a:t>
                      </a:r>
                      <a:endParaRPr lang="en-US" sz="1400" dirty="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914650" algn="l"/>
                          <a:tab pos="3429000" algn="l"/>
                          <a:tab pos="4229100" algn="l"/>
                          <a:tab pos="4743450" algn="l"/>
                          <a:tab pos="5543550" algn="l"/>
                          <a:tab pos="6057900" algn="l"/>
                        </a:tabLst>
                      </a:pPr>
                      <a:endParaRPr lang="en-US" sz="1400" dirty="0">
                        <a:latin typeface="Times New Roman" pitchFamily="18" charset="0"/>
                        <a:ea typeface="Times New Roman"/>
                        <a:cs typeface="Times New Roman" pitchFamily="18" charset="0"/>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2</a:t>
                      </a:r>
                      <a:endParaRPr lang="en-US" sz="1400" dirty="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2</a:t>
                      </a:r>
                      <a:endParaRPr lang="en-US" sz="1400" dirty="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914650" algn="l"/>
                          <a:tab pos="3429000" algn="l"/>
                          <a:tab pos="4229100" algn="l"/>
                          <a:tab pos="4743450" algn="l"/>
                          <a:tab pos="5543550" algn="l"/>
                          <a:tab pos="6057900" algn="l"/>
                        </a:tabLst>
                      </a:pPr>
                      <a:endParaRPr lang="en-US" sz="1400" dirty="0">
                        <a:latin typeface="Times New Roman" pitchFamily="18" charset="0"/>
                        <a:ea typeface="Times New Roman"/>
                        <a:cs typeface="Times New Roman" pitchFamily="18" charset="0"/>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2</a:t>
                      </a:r>
                      <a:endParaRPr lang="en-US" sz="1400" dirty="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2</a:t>
                      </a:r>
                      <a:endParaRPr lang="en-US" sz="1400" dirty="0">
                        <a:latin typeface="Times New Roman" pitchFamily="18" charset="0"/>
                        <a:ea typeface="Times New Roman"/>
                        <a:cs typeface="Times New Roman"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291830">
                <a:tc>
                  <a:txBody>
                    <a:bodyPr/>
                    <a:lstStyle/>
                    <a:p>
                      <a:pPr marL="0" marR="0">
                        <a:lnSpc>
                          <a:spcPct val="115000"/>
                        </a:lnSpc>
                        <a:spcBef>
                          <a:spcPts val="0"/>
                        </a:spcBef>
                        <a:spcAft>
                          <a:spcPts val="0"/>
                        </a:spcAft>
                        <a:tabLst>
                          <a:tab pos="2914650" algn="l"/>
                          <a:tab pos="3429000" algn="l"/>
                          <a:tab pos="4229100" algn="l"/>
                          <a:tab pos="4743450" algn="l"/>
                          <a:tab pos="5543550" algn="l"/>
                          <a:tab pos="6057900" algn="l"/>
                        </a:tabLst>
                      </a:pPr>
                      <a:r>
                        <a:rPr lang="en-US" sz="1400">
                          <a:latin typeface="Times New Roman" pitchFamily="18" charset="0"/>
                          <a:ea typeface="Times New Roman"/>
                          <a:cs typeface="Times New Roman" pitchFamily="18" charset="0"/>
                        </a:rPr>
                        <a:t>Returning Students</a:t>
                      </a:r>
                    </a:p>
                  </a:txBody>
                  <a:tcPr marL="68580" marR="68580" marT="0" marB="0" anchor="b">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a:latin typeface="Times New Roman" pitchFamily="18" charset="0"/>
                          <a:ea typeface="Times New Roman"/>
                          <a:cs typeface="Times New Roman" pitchFamily="18" charset="0"/>
                        </a:rPr>
                        <a:t>0</a:t>
                      </a:r>
                      <a:endParaRPr lang="en-US" sz="140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0</a:t>
                      </a:r>
                      <a:endParaRPr lang="en-US" sz="1400" dirty="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914650" algn="l"/>
                          <a:tab pos="3429000" algn="l"/>
                          <a:tab pos="4229100" algn="l"/>
                          <a:tab pos="4743450" algn="l"/>
                          <a:tab pos="5543550" algn="l"/>
                          <a:tab pos="6057900" algn="l"/>
                        </a:tabLst>
                      </a:pPr>
                      <a:endParaRPr lang="en-US" sz="1400" dirty="0">
                        <a:latin typeface="Times New Roman" pitchFamily="18" charset="0"/>
                        <a:ea typeface="Times New Roman"/>
                        <a:cs typeface="Times New Roman" pitchFamily="18" charset="0"/>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5</a:t>
                      </a:r>
                      <a:endParaRPr lang="en-US" sz="1400" dirty="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a:latin typeface="Times New Roman" pitchFamily="18" charset="0"/>
                          <a:ea typeface="Times New Roman"/>
                          <a:cs typeface="Times New Roman" pitchFamily="18" charset="0"/>
                        </a:rPr>
                        <a:t>4</a:t>
                      </a:r>
                      <a:endParaRPr lang="en-US" sz="140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8580" marR="68580" marT="0" marB="0" anchor="b">
                    <a:lnL>
                      <a:noFill/>
                    </a:lnL>
                    <a:lnR>
                      <a:noFill/>
                    </a:lnR>
                    <a:lnT>
                      <a:noFill/>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a:latin typeface="Times New Roman" pitchFamily="18" charset="0"/>
                          <a:ea typeface="Times New Roman"/>
                          <a:cs typeface="Times New Roman" pitchFamily="18" charset="0"/>
                        </a:rPr>
                        <a:t>9</a:t>
                      </a:r>
                      <a:endParaRPr lang="en-US" sz="140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8</a:t>
                      </a:r>
                      <a:endParaRPr lang="en-US" sz="1400" dirty="0">
                        <a:latin typeface="Times New Roman" pitchFamily="18" charset="0"/>
                        <a:ea typeface="Times New Roman"/>
                        <a:cs typeface="Times New Roman"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291830">
                <a:tc>
                  <a:txBody>
                    <a:bodyPr/>
                    <a:lstStyle/>
                    <a:p>
                      <a:pPr marL="0" marR="0">
                        <a:lnSpc>
                          <a:spcPct val="115000"/>
                        </a:lnSpc>
                        <a:spcBef>
                          <a:spcPts val="0"/>
                        </a:spcBef>
                        <a:spcAft>
                          <a:spcPts val="0"/>
                        </a:spcAft>
                        <a:tabLst>
                          <a:tab pos="2914650" algn="l"/>
                          <a:tab pos="3429000" algn="l"/>
                          <a:tab pos="4229100" algn="l"/>
                          <a:tab pos="4743450" algn="l"/>
                          <a:tab pos="5543550" algn="l"/>
                          <a:tab pos="6057900" algn="l"/>
                        </a:tabLst>
                      </a:pPr>
                      <a:r>
                        <a:rPr lang="en-US" sz="1400">
                          <a:latin typeface="Times New Roman" pitchFamily="18" charset="0"/>
                          <a:ea typeface="Times New Roman"/>
                          <a:cs typeface="Times New Roman" pitchFamily="18" charset="0"/>
                        </a:rPr>
                        <a:t>TOTAL ENROLLMENT (est.)</a:t>
                      </a:r>
                    </a:p>
                  </a:txBody>
                  <a:tcPr marL="68580" marR="68580" marT="0" marB="0" anchor="b">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a:latin typeface="Times New Roman" pitchFamily="18" charset="0"/>
                          <a:ea typeface="Times New Roman"/>
                          <a:cs typeface="Times New Roman" pitchFamily="18" charset="0"/>
                        </a:rPr>
                        <a:t>5</a:t>
                      </a:r>
                      <a:endParaRPr lang="en-US" sz="1400">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a:latin typeface="Times New Roman" pitchFamily="18" charset="0"/>
                          <a:ea typeface="Times New Roman"/>
                          <a:cs typeface="Times New Roman" pitchFamily="18" charset="0"/>
                        </a:rPr>
                        <a:t>4</a:t>
                      </a:r>
                      <a:endParaRPr lang="en-US" sz="1400">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9</a:t>
                      </a:r>
                      <a:endParaRPr lang="en-US" sz="1400" dirty="0">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8</a:t>
                      </a:r>
                      <a:endParaRPr lang="en-US" sz="1400" dirty="0">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tabLst>
                          <a:tab pos="2914650" algn="l"/>
                          <a:tab pos="3429000" algn="l"/>
                          <a:tab pos="4229100" algn="l"/>
                          <a:tab pos="4743450" algn="l"/>
                          <a:tab pos="5543550" algn="l"/>
                          <a:tab pos="6057900" algn="l"/>
                        </a:tabLst>
                      </a:pPr>
                      <a:endParaRPr lang="en-US" sz="1400" dirty="0">
                        <a:latin typeface="Times New Roman" pitchFamily="18" charset="0"/>
                        <a:ea typeface="Times New Roman"/>
                        <a:cs typeface="Times New Roman" pitchFamily="18" charset="0"/>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13</a:t>
                      </a:r>
                      <a:endParaRPr lang="en-US" sz="1400" dirty="0">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12</a:t>
                      </a:r>
                      <a:endParaRPr lang="en-US" sz="1400" dirty="0">
                        <a:latin typeface="Times New Roman" pitchFamily="18" charset="0"/>
                        <a:ea typeface="Times New Roman"/>
                        <a:cs typeface="Times New Roman"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graphicFrame>
        <p:nvGraphicFramePr>
          <p:cNvPr id="8" name="Table 7"/>
          <p:cNvGraphicFramePr>
            <a:graphicFrameLocks noGrp="1"/>
          </p:cNvGraphicFramePr>
          <p:nvPr/>
        </p:nvGraphicFramePr>
        <p:xfrm>
          <a:off x="457202" y="3582162"/>
          <a:ext cx="7696196" cy="2513839"/>
        </p:xfrm>
        <a:graphic>
          <a:graphicData uri="http://schemas.openxmlformats.org/drawingml/2006/table">
            <a:tbl>
              <a:tblPr/>
              <a:tblGrid>
                <a:gridCol w="3460834"/>
                <a:gridCol w="905003"/>
                <a:gridCol w="148919"/>
                <a:gridCol w="148919"/>
                <a:gridCol w="411365"/>
                <a:gridCol w="665339"/>
                <a:gridCol w="148919"/>
                <a:gridCol w="148919"/>
                <a:gridCol w="514981"/>
                <a:gridCol w="912276"/>
                <a:gridCol w="230722"/>
              </a:tblGrid>
              <a:tr h="621266">
                <a:tc>
                  <a:txBody>
                    <a:bodyPr/>
                    <a:lstStyle/>
                    <a:p>
                      <a:pPr marL="0" marR="0" algn="l">
                        <a:lnSpc>
                          <a:spcPct val="115000"/>
                        </a:lnSpc>
                        <a:spcBef>
                          <a:spcPts val="0"/>
                        </a:spcBef>
                        <a:spcAft>
                          <a:spcPts val="0"/>
                        </a:spcAft>
                        <a:tabLst>
                          <a:tab pos="2914650" algn="l"/>
                          <a:tab pos="3429000" algn="l"/>
                          <a:tab pos="4229100" algn="l"/>
                          <a:tab pos="4743450" algn="l"/>
                          <a:tab pos="5543550" algn="l"/>
                          <a:tab pos="6057900" algn="l"/>
                        </a:tabLst>
                      </a:pPr>
                      <a:endParaRPr lang="en-US" sz="1400" b="1" dirty="0">
                        <a:latin typeface="Times New Roman" pitchFamily="18" charset="0"/>
                        <a:ea typeface="Times New Roman"/>
                        <a:cs typeface="Times New Roman" pitchFamily="18" charset="0"/>
                      </a:endParaRPr>
                    </a:p>
                    <a:p>
                      <a:pPr marL="0" marR="0" algn="l">
                        <a:lnSpc>
                          <a:spcPct val="115000"/>
                        </a:lnSpc>
                        <a:spcBef>
                          <a:spcPts val="0"/>
                        </a:spcBef>
                        <a:spcAft>
                          <a:spcPts val="0"/>
                        </a:spcAft>
                        <a:tabLst>
                          <a:tab pos="2914650" algn="l"/>
                          <a:tab pos="3429000" algn="l"/>
                          <a:tab pos="4229100" algn="l"/>
                          <a:tab pos="4743450" algn="l"/>
                          <a:tab pos="5543550" algn="l"/>
                          <a:tab pos="6057900" algn="l"/>
                        </a:tabLst>
                      </a:pPr>
                      <a:r>
                        <a:rPr lang="en-US" sz="1400" b="1" dirty="0">
                          <a:latin typeface="Times New Roman" pitchFamily="18" charset="0"/>
                          <a:ea typeface="Times New Roman"/>
                          <a:cs typeface="Times New Roman" pitchFamily="18" charset="0"/>
                        </a:rPr>
                        <a:t>PROGRAM  REVENUE</a:t>
                      </a: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marR="0" algn="l">
                        <a:lnSpc>
                          <a:spcPct val="115000"/>
                        </a:lnSpc>
                        <a:spcBef>
                          <a:spcPts val="0"/>
                        </a:spcBef>
                        <a:spcAft>
                          <a:spcPts val="0"/>
                        </a:spcAft>
                        <a:tabLst>
                          <a:tab pos="2914650" algn="l"/>
                          <a:tab pos="3429000" algn="l"/>
                          <a:tab pos="4229100" algn="l"/>
                          <a:tab pos="4743450" algn="l"/>
                          <a:tab pos="5543550" algn="l"/>
                          <a:tab pos="6057900" algn="l"/>
                        </a:tabLst>
                      </a:pPr>
                      <a:r>
                        <a:rPr lang="en-US" sz="1400" b="1" dirty="0">
                          <a:latin typeface="Times New Roman" pitchFamily="18" charset="0"/>
                          <a:ea typeface="Times New Roman"/>
                          <a:cs typeface="Times New Roman" pitchFamily="18" charset="0"/>
                        </a:rPr>
                        <a:t>YEAR 1</a:t>
                      </a:r>
                    </a:p>
                    <a:p>
                      <a:pPr marL="0" marR="0" algn="l">
                        <a:lnSpc>
                          <a:spcPct val="115000"/>
                        </a:lnSpc>
                        <a:spcBef>
                          <a:spcPts val="0"/>
                        </a:spcBef>
                        <a:spcAft>
                          <a:spcPts val="0"/>
                        </a:spcAft>
                        <a:tabLst>
                          <a:tab pos="2914650" algn="l"/>
                          <a:tab pos="3429000" algn="l"/>
                          <a:tab pos="4229100" algn="l"/>
                          <a:tab pos="4743450" algn="l"/>
                          <a:tab pos="5543550" algn="l"/>
                          <a:tab pos="6057900" algn="l"/>
                        </a:tabLst>
                      </a:pPr>
                      <a:r>
                        <a:rPr lang="en-US" sz="1400" b="1" dirty="0">
                          <a:latin typeface="Times New Roman" pitchFamily="18" charset="0"/>
                          <a:ea typeface="Times New Roman"/>
                          <a:cs typeface="Times New Roman" pitchFamily="18" charset="0"/>
                        </a:rPr>
                        <a:t>FY </a:t>
                      </a:r>
                      <a:r>
                        <a:rPr lang="en-US" sz="1400" b="1" dirty="0" smtClean="0">
                          <a:latin typeface="Times New Roman" pitchFamily="18" charset="0"/>
                          <a:ea typeface="Times New Roman"/>
                          <a:cs typeface="Times New Roman" pitchFamily="18" charset="0"/>
                        </a:rPr>
                        <a:t>2013</a:t>
                      </a:r>
                      <a:endParaRPr lang="en-US" sz="1400" b="1" dirty="0">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marL="0" marR="0" algn="l">
                        <a:lnSpc>
                          <a:spcPct val="115000"/>
                        </a:lnSpc>
                        <a:spcBef>
                          <a:spcPts val="0"/>
                        </a:spcBef>
                        <a:spcAft>
                          <a:spcPts val="0"/>
                        </a:spcAft>
                        <a:tabLst>
                          <a:tab pos="2914650" algn="l"/>
                          <a:tab pos="3429000" algn="l"/>
                          <a:tab pos="4229100" algn="l"/>
                          <a:tab pos="4743450" algn="l"/>
                          <a:tab pos="5543550" algn="l"/>
                          <a:tab pos="6057900" algn="l"/>
                        </a:tabLst>
                      </a:pPr>
                      <a:endParaRPr lang="en-US" sz="1400" b="1" dirty="0">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marR="0" algn="l">
                        <a:lnSpc>
                          <a:spcPct val="115000"/>
                        </a:lnSpc>
                        <a:spcBef>
                          <a:spcPts val="0"/>
                        </a:spcBef>
                        <a:spcAft>
                          <a:spcPts val="0"/>
                        </a:spcAft>
                        <a:tabLst>
                          <a:tab pos="2914650" algn="l"/>
                          <a:tab pos="3429000" algn="l"/>
                          <a:tab pos="4229100" algn="l"/>
                          <a:tab pos="4743450" algn="l"/>
                          <a:tab pos="5543550" algn="l"/>
                          <a:tab pos="6057900" algn="l"/>
                        </a:tabLst>
                      </a:pPr>
                      <a:r>
                        <a:rPr lang="en-US" sz="1400" b="1" dirty="0">
                          <a:latin typeface="Times New Roman" pitchFamily="18" charset="0"/>
                          <a:ea typeface="Times New Roman"/>
                          <a:cs typeface="Times New Roman" pitchFamily="18" charset="0"/>
                        </a:rPr>
                        <a:t>YEAR 2</a:t>
                      </a:r>
                    </a:p>
                    <a:p>
                      <a:pPr marL="0" marR="0" algn="l">
                        <a:lnSpc>
                          <a:spcPct val="115000"/>
                        </a:lnSpc>
                        <a:spcBef>
                          <a:spcPts val="0"/>
                        </a:spcBef>
                        <a:spcAft>
                          <a:spcPts val="0"/>
                        </a:spcAft>
                        <a:tabLst>
                          <a:tab pos="2914650" algn="l"/>
                          <a:tab pos="3429000" algn="l"/>
                          <a:tab pos="4229100" algn="l"/>
                          <a:tab pos="4743450" algn="l"/>
                          <a:tab pos="5543550" algn="l"/>
                          <a:tab pos="6057900" algn="l"/>
                        </a:tabLst>
                      </a:pPr>
                      <a:r>
                        <a:rPr lang="en-US" sz="1400" b="1" dirty="0">
                          <a:latin typeface="Times New Roman" pitchFamily="18" charset="0"/>
                          <a:ea typeface="Times New Roman"/>
                          <a:cs typeface="Times New Roman" pitchFamily="18" charset="0"/>
                        </a:rPr>
                        <a:t>FY </a:t>
                      </a:r>
                      <a:r>
                        <a:rPr lang="en-US" sz="1400" b="1" dirty="0" smtClean="0">
                          <a:latin typeface="Times New Roman" pitchFamily="18" charset="0"/>
                          <a:ea typeface="Times New Roman"/>
                          <a:cs typeface="Times New Roman" pitchFamily="18" charset="0"/>
                        </a:rPr>
                        <a:t>2014</a:t>
                      </a:r>
                      <a:endParaRPr lang="en-US" sz="1400" b="1" dirty="0">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marL="0" marR="0" algn="l">
                        <a:lnSpc>
                          <a:spcPct val="115000"/>
                        </a:lnSpc>
                        <a:spcBef>
                          <a:spcPts val="0"/>
                        </a:spcBef>
                        <a:spcAft>
                          <a:spcPts val="0"/>
                        </a:spcAft>
                        <a:tabLst>
                          <a:tab pos="2914650" algn="l"/>
                          <a:tab pos="3429000" algn="l"/>
                          <a:tab pos="4229100" algn="l"/>
                          <a:tab pos="4743450" algn="l"/>
                          <a:tab pos="5543550" algn="l"/>
                          <a:tab pos="6057900" algn="l"/>
                        </a:tabLst>
                      </a:pPr>
                      <a:endParaRPr lang="en-US" sz="1400" b="1" dirty="0">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l">
                        <a:lnSpc>
                          <a:spcPct val="115000"/>
                        </a:lnSpc>
                        <a:spcBef>
                          <a:spcPts val="0"/>
                        </a:spcBef>
                        <a:spcAft>
                          <a:spcPts val="0"/>
                        </a:spcAft>
                        <a:tabLst>
                          <a:tab pos="2914650" algn="l"/>
                          <a:tab pos="3429000" algn="l"/>
                          <a:tab pos="4229100" algn="l"/>
                          <a:tab pos="4743450" algn="l"/>
                          <a:tab pos="5543550" algn="l"/>
                          <a:tab pos="6057900" algn="l"/>
                        </a:tabLst>
                      </a:pPr>
                      <a:r>
                        <a:rPr lang="en-US" sz="1400" b="1" dirty="0">
                          <a:latin typeface="Times New Roman" pitchFamily="18" charset="0"/>
                          <a:ea typeface="Times New Roman"/>
                          <a:cs typeface="Times New Roman" pitchFamily="18" charset="0"/>
                        </a:rPr>
                        <a:t>YEAR 3</a:t>
                      </a:r>
                    </a:p>
                    <a:p>
                      <a:pPr marL="0" marR="0" algn="l">
                        <a:lnSpc>
                          <a:spcPct val="115000"/>
                        </a:lnSpc>
                        <a:spcBef>
                          <a:spcPts val="0"/>
                        </a:spcBef>
                        <a:spcAft>
                          <a:spcPts val="0"/>
                        </a:spcAft>
                        <a:tabLst>
                          <a:tab pos="2914650" algn="l"/>
                          <a:tab pos="3429000" algn="l"/>
                          <a:tab pos="4229100" algn="l"/>
                          <a:tab pos="4743450" algn="l"/>
                          <a:tab pos="5543550" algn="l"/>
                          <a:tab pos="6057900" algn="l"/>
                        </a:tabLst>
                      </a:pPr>
                      <a:r>
                        <a:rPr lang="en-US" sz="1400" b="1" dirty="0">
                          <a:latin typeface="Times New Roman" pitchFamily="18" charset="0"/>
                          <a:ea typeface="Times New Roman"/>
                          <a:cs typeface="Times New Roman" pitchFamily="18" charset="0"/>
                        </a:rPr>
                        <a:t>FY </a:t>
                      </a:r>
                      <a:r>
                        <a:rPr lang="en-US" sz="1400" b="1" dirty="0" smtClean="0">
                          <a:latin typeface="Times New Roman" pitchFamily="18" charset="0"/>
                          <a:ea typeface="Times New Roman"/>
                          <a:cs typeface="Times New Roman" pitchFamily="18" charset="0"/>
                        </a:rPr>
                        <a:t>2015</a:t>
                      </a:r>
                      <a:endParaRPr lang="en-US" sz="1400" b="1" dirty="0">
                        <a:latin typeface="Times New Roman" pitchFamily="18" charset="0"/>
                        <a:ea typeface="Times New Roman"/>
                        <a:cs typeface="Times New Roman" pitchFamily="18" charset="0"/>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r>
              <a:tr h="324139">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endParaRPr lang="en-US" sz="1400" dirty="0">
                        <a:latin typeface="Times New Roman" pitchFamily="18" charset="0"/>
                        <a:ea typeface="Times New Roman"/>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594255">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r>
                        <a:rPr lang="en-US" sz="1400" dirty="0">
                          <a:latin typeface="Times New Roman" pitchFamily="18" charset="0"/>
                          <a:ea typeface="Times New Roman"/>
                          <a:cs typeface="Times New Roman" pitchFamily="18" charset="0"/>
                        </a:rPr>
                        <a:t>Full Time Tuition  per semester</a:t>
                      </a:r>
                    </a:p>
                    <a:p>
                      <a:pPr marL="0" marR="0" algn="just">
                        <a:lnSpc>
                          <a:spcPct val="115000"/>
                        </a:lnSpc>
                        <a:spcBef>
                          <a:spcPts val="0"/>
                        </a:spcBef>
                        <a:spcAft>
                          <a:spcPts val="0"/>
                        </a:spcAft>
                        <a:tabLst>
                          <a:tab pos="2914650" algn="l"/>
                          <a:tab pos="3429000" algn="l"/>
                          <a:tab pos="4229100" algn="l"/>
                          <a:tab pos="4743450" algn="l"/>
                          <a:tab pos="5543550" algn="l"/>
                          <a:tab pos="6057900" algn="l"/>
                        </a:tabLst>
                      </a:pPr>
                      <a:r>
                        <a:rPr lang="en-US" sz="1400" dirty="0">
                          <a:latin typeface="Times New Roman" pitchFamily="18" charset="0"/>
                          <a:ea typeface="Times New Roman"/>
                          <a:cs typeface="Times New Roman" pitchFamily="18" charset="0"/>
                        </a:rPr>
                        <a:t>Part Time Tuition per credit hour</a:t>
                      </a: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gridSpan="2">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$6,300</a:t>
                      </a:r>
                      <a:endParaRPr lang="en-US" sz="1400" dirty="0">
                        <a:latin typeface="Times New Roman" pitchFamily="18" charset="0"/>
                        <a:ea typeface="Times New Roman"/>
                        <a:cs typeface="Times New Roman" pitchFamily="18" charset="0"/>
                      </a:endParaRPr>
                    </a:p>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$700</a:t>
                      </a:r>
                      <a:endParaRPr lang="en-US" sz="1400" dirty="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hMerge="1">
                  <a:txBody>
                    <a:bodyPr/>
                    <a:lstStyle/>
                    <a:p>
                      <a:endParaRPr lang="en-US"/>
                    </a:p>
                  </a:txBody>
                  <a:tcPr/>
                </a:tc>
                <a:tc gridSpan="2">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endParaRPr lang="en-US" sz="1400" dirty="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hMerge="1">
                  <a:txBody>
                    <a:bodyPr/>
                    <a:lstStyle/>
                    <a:p>
                      <a:endParaRPr lang="en-US"/>
                    </a:p>
                  </a:txBody>
                  <a:tcPr/>
                </a:tc>
                <a:tc gridSpan="2">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a:latin typeface="Times New Roman" pitchFamily="18" charset="0"/>
                          <a:ea typeface="Times New Roman"/>
                          <a:cs typeface="Times New Roman" pitchFamily="18" charset="0"/>
                        </a:rPr>
                        <a:t>$6,300</a:t>
                      </a:r>
                      <a:endParaRPr lang="en-US" sz="1400">
                        <a:latin typeface="Times New Roman" pitchFamily="18" charset="0"/>
                        <a:ea typeface="Times New Roman"/>
                        <a:cs typeface="Times New Roman" pitchFamily="18" charset="0"/>
                      </a:endParaRPr>
                    </a:p>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a:latin typeface="Times New Roman" pitchFamily="18" charset="0"/>
                          <a:ea typeface="Times New Roman"/>
                          <a:cs typeface="Times New Roman" pitchFamily="18" charset="0"/>
                        </a:rPr>
                        <a:t>$700</a:t>
                      </a:r>
                      <a:endParaRPr lang="en-US" sz="140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hMerge="1">
                  <a:txBody>
                    <a:bodyPr/>
                    <a:lstStyle/>
                    <a:p>
                      <a:endParaRPr lang="en-US"/>
                    </a:p>
                  </a:txBody>
                  <a:tcPr/>
                </a:tc>
                <a:tc gridSpan="2">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hMerge="1">
                  <a:txBody>
                    <a:bodyPr/>
                    <a:lstStyle/>
                    <a:p>
                      <a:endParaRPr lang="en-US"/>
                    </a:p>
                  </a:txBody>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a:latin typeface="Times New Roman" pitchFamily="18" charset="0"/>
                          <a:ea typeface="Times New Roman"/>
                          <a:cs typeface="Times New Roman" pitchFamily="18" charset="0"/>
                        </a:rPr>
                        <a:t>$6,300</a:t>
                      </a:r>
                      <a:endParaRPr lang="en-US" sz="1400">
                        <a:latin typeface="Times New Roman" pitchFamily="18" charset="0"/>
                        <a:ea typeface="Times New Roman"/>
                        <a:cs typeface="Times New Roman" pitchFamily="18" charset="0"/>
                      </a:endParaRPr>
                    </a:p>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a:latin typeface="Times New Roman" pitchFamily="18" charset="0"/>
                          <a:ea typeface="Times New Roman"/>
                          <a:cs typeface="Times New Roman" pitchFamily="18" charset="0"/>
                        </a:rPr>
                        <a:t>$700</a:t>
                      </a:r>
                      <a:endParaRPr lang="en-US" sz="140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324139">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r>
                        <a:rPr lang="en-US" sz="1400">
                          <a:latin typeface="Times New Roman" pitchFamily="18" charset="0"/>
                          <a:ea typeface="Times New Roman"/>
                          <a:cs typeface="Times New Roman" pitchFamily="18" charset="0"/>
                        </a:rPr>
                        <a:t>Student Fees per semester(1)</a:t>
                      </a: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gridSpan="2">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a:latin typeface="Times New Roman" pitchFamily="18" charset="0"/>
                          <a:ea typeface="Times New Roman"/>
                          <a:cs typeface="Times New Roman" pitchFamily="18" charset="0"/>
                        </a:rPr>
                        <a:t>$900</a:t>
                      </a:r>
                      <a:endParaRPr lang="en-US" sz="140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hMerge="1">
                  <a:txBody>
                    <a:bodyPr/>
                    <a:lstStyle/>
                    <a:p>
                      <a:endParaRPr lang="en-US"/>
                    </a:p>
                  </a:txBody>
                  <a:tcPr/>
                </a:tc>
                <a:tc gridSpan="2">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endParaRPr lang="en-US" sz="1400" dirty="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hMerge="1">
                  <a:txBody>
                    <a:bodyPr/>
                    <a:lstStyle/>
                    <a:p>
                      <a:endParaRPr lang="en-US"/>
                    </a:p>
                  </a:txBody>
                  <a:tcPr/>
                </a:tc>
                <a:tc gridSpan="2">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$900</a:t>
                      </a:r>
                      <a:endParaRPr lang="en-US" sz="1400" dirty="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hMerge="1">
                  <a:txBody>
                    <a:bodyPr/>
                    <a:lstStyle/>
                    <a:p>
                      <a:endParaRPr lang="en-US"/>
                    </a:p>
                  </a:txBody>
                  <a:tcPr/>
                </a:tc>
                <a:tc gridSpan="2">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endParaRPr lang="en-US" sz="1400" dirty="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hMerge="1">
                  <a:txBody>
                    <a:bodyPr/>
                    <a:lstStyle/>
                    <a:p>
                      <a:endParaRPr lang="en-US"/>
                    </a:p>
                  </a:txBody>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$900</a:t>
                      </a:r>
                      <a:endParaRPr lang="en-US" sz="1400" dirty="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324139">
                <a:tc>
                  <a:txBody>
                    <a:bodyPr/>
                    <a:lstStyle/>
                    <a:p>
                      <a:pPr marL="0" marR="0">
                        <a:lnSpc>
                          <a:spcPct val="115000"/>
                        </a:lnSpc>
                        <a:spcBef>
                          <a:spcPts val="0"/>
                        </a:spcBef>
                        <a:spcAft>
                          <a:spcPts val="0"/>
                        </a:spcAft>
                        <a:tabLst>
                          <a:tab pos="2914650" algn="l"/>
                          <a:tab pos="3429000" algn="l"/>
                          <a:tab pos="4229100" algn="l"/>
                          <a:tab pos="4743450" algn="l"/>
                          <a:tab pos="5543550" algn="l"/>
                          <a:tab pos="6057900" algn="l"/>
                        </a:tabLst>
                      </a:pPr>
                      <a:r>
                        <a:rPr lang="en-US" sz="1400">
                          <a:latin typeface="Times New Roman" pitchFamily="18" charset="0"/>
                          <a:ea typeface="Times New Roman"/>
                          <a:cs typeface="Times New Roman" pitchFamily="18" charset="0"/>
                        </a:rPr>
                        <a:t>Other Sources (From Research Grants)</a:t>
                      </a:r>
                    </a:p>
                  </a:txBody>
                  <a:tcPr marL="68580" marR="68580" marT="0" marB="0">
                    <a:lnL w="12700" cap="flat" cmpd="sng" algn="ctr">
                      <a:solidFill>
                        <a:srgbClr val="000000"/>
                      </a:solidFill>
                      <a:prstDash val="solid"/>
                      <a:round/>
                      <a:headEnd type="none" w="med" len="med"/>
                      <a:tailEnd type="none" w="med" len="med"/>
                    </a:lnL>
                    <a:lnR>
                      <a:noFill/>
                    </a:lnR>
                    <a:lnT>
                      <a:noFill/>
                    </a:lnT>
                    <a:lnB>
                      <a:noFill/>
                    </a:lnB>
                  </a:tcPr>
                </a:tc>
                <a:tc gridSpan="2">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a:latin typeface="Times New Roman" pitchFamily="18" charset="0"/>
                          <a:ea typeface="Times New Roman"/>
                          <a:cs typeface="Times New Roman" pitchFamily="18" charset="0"/>
                        </a:rPr>
                        <a:t>0</a:t>
                      </a:r>
                      <a:endParaRPr lang="en-US" sz="140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hMerge="1">
                  <a:txBody>
                    <a:bodyPr/>
                    <a:lstStyle/>
                    <a:p>
                      <a:endParaRPr lang="en-US"/>
                    </a:p>
                  </a:txBody>
                  <a:tcPr/>
                </a:tc>
                <a:tc gridSpan="2">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hMerge="1">
                  <a:txBody>
                    <a:bodyPr/>
                    <a:lstStyle/>
                    <a:p>
                      <a:endParaRPr lang="en-US"/>
                    </a:p>
                  </a:txBody>
                  <a:tcPr/>
                </a:tc>
                <a:tc gridSpan="2">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a:latin typeface="Times New Roman" pitchFamily="18" charset="0"/>
                          <a:ea typeface="Times New Roman"/>
                          <a:cs typeface="Times New Roman" pitchFamily="18" charset="0"/>
                        </a:rPr>
                        <a:t>$100,000</a:t>
                      </a:r>
                      <a:endParaRPr lang="en-US" sz="140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hMerge="1">
                  <a:txBody>
                    <a:bodyPr/>
                    <a:lstStyle/>
                    <a:p>
                      <a:endParaRPr lang="en-US"/>
                    </a:p>
                  </a:txBody>
                  <a:tcPr/>
                </a:tc>
                <a:tc gridSpan="2">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hMerge="1">
                  <a:txBody>
                    <a:bodyPr/>
                    <a:lstStyle/>
                    <a:p>
                      <a:endParaRPr lang="en-US"/>
                    </a:p>
                  </a:txBody>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$200,000</a:t>
                      </a:r>
                      <a:endParaRPr lang="en-US" sz="1400" dirty="0">
                        <a:latin typeface="Times New Roman" pitchFamily="18" charset="0"/>
                        <a:ea typeface="Times New Roman"/>
                        <a:cs typeface="Times New Roman" pitchFamily="18" charset="0"/>
                      </a:endParaRPr>
                    </a:p>
                  </a:txBody>
                  <a:tcPr marL="68580" marR="68580"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endParaRPr lang="en-US" sz="1400" dirty="0">
                        <a:latin typeface="Times New Roman" pitchFamily="18" charset="0"/>
                        <a:ea typeface="Times New Roman"/>
                        <a:cs typeface="Times New Roman"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r>
              <a:tr h="325901">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r>
                        <a:rPr lang="en-US" sz="1400">
                          <a:latin typeface="Times New Roman" pitchFamily="18" charset="0"/>
                          <a:ea typeface="Times New Roman"/>
                          <a:cs typeface="Times New Roman" pitchFamily="18" charset="0"/>
                        </a:rPr>
                        <a:t>Estimated New Program  Annual Revenue(2)</a:t>
                      </a:r>
                    </a:p>
                  </a:txBody>
                  <a:tcPr marL="68580" marR="6858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gridSpan="2">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$81,300</a:t>
                      </a:r>
                      <a:endParaRPr lang="en-US" sz="1400" dirty="0">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a:latin typeface="Times New Roman" pitchFamily="18" charset="0"/>
                          <a:ea typeface="Times New Roman"/>
                          <a:cs typeface="Times New Roman" pitchFamily="18" charset="0"/>
                        </a:rPr>
                        <a:t>$254,500</a:t>
                      </a:r>
                      <a:endParaRPr lang="en-US" sz="1400">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a:latin typeface="Times New Roman" pitchFamily="18" charset="0"/>
                          <a:ea typeface="Times New Roman"/>
                          <a:cs typeface="Times New Roman" pitchFamily="18" charset="0"/>
                        </a:rPr>
                        <a:t>$426,800</a:t>
                      </a:r>
                      <a:endParaRPr lang="en-US" sz="1400">
                        <a:latin typeface="Times New Roman" pitchFamily="18" charset="0"/>
                        <a:ea typeface="Times New Roman"/>
                        <a:cs typeface="Times New Roman"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endParaRPr lang="en-US" sz="1400" dirty="0">
                        <a:latin typeface="Times New Roman" pitchFamily="18" charset="0"/>
                        <a:ea typeface="Times New Roman"/>
                        <a:cs typeface="Times New Roman"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t>Proposed Ph.D-TM-9-18-12</a:t>
            </a:r>
            <a:endParaRPr lang="en-US" dirty="0"/>
          </a:p>
        </p:txBody>
      </p:sp>
      <p:sp>
        <p:nvSpPr>
          <p:cNvPr id="5" name="Slide Number Placeholder 4"/>
          <p:cNvSpPr>
            <a:spLocks noGrp="1"/>
          </p:cNvSpPr>
          <p:nvPr>
            <p:ph type="sldNum" sz="quarter" idx="12"/>
          </p:nvPr>
        </p:nvSpPr>
        <p:spPr/>
        <p:txBody>
          <a:bodyPr/>
          <a:lstStyle/>
          <a:p>
            <a:fld id="{9864A289-0D15-47A1-A3F4-E290219EF54B}" type="slidenum">
              <a:rPr lang="en-US" smtClean="0"/>
              <a:pPr/>
              <a:t>28</a:t>
            </a:fld>
            <a:endParaRPr lang="en-US"/>
          </a:p>
        </p:txBody>
      </p:sp>
      <p:sp>
        <p:nvSpPr>
          <p:cNvPr id="6" name="Title 1"/>
          <p:cNvSpPr txBox="1">
            <a:spLocks/>
          </p:cNvSpPr>
          <p:nvPr/>
        </p:nvSpPr>
        <p:spPr>
          <a:xfrm>
            <a:off x="228600" y="152400"/>
            <a:ext cx="8229600" cy="53340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smtClean="0">
                <a:ln>
                  <a:noFill/>
                </a:ln>
                <a:solidFill>
                  <a:srgbClr val="7030A0"/>
                </a:solidFill>
                <a:effectLst/>
                <a:uLnTx/>
                <a:uFillTx/>
                <a:latin typeface="Times New Roman" pitchFamily="18" charset="0"/>
                <a:ea typeface="+mj-ea"/>
                <a:cs typeface="Times New Roman" pitchFamily="18" charset="0"/>
              </a:rPr>
              <a:t>PROPOSED Ph.D. IN TM -ANNUAL</a:t>
            </a:r>
            <a:r>
              <a:rPr kumimoji="0" lang="en-US" sz="2400" b="1" i="0" u="none" strike="noStrike" kern="1200" cap="none" spc="0" normalizeH="0" noProof="0" dirty="0" smtClean="0">
                <a:ln>
                  <a:noFill/>
                </a:ln>
                <a:solidFill>
                  <a:srgbClr val="7030A0"/>
                </a:solidFill>
                <a:effectLst/>
                <a:uLnTx/>
                <a:uFillTx/>
                <a:latin typeface="Times New Roman" pitchFamily="18" charset="0"/>
                <a:ea typeface="+mj-ea"/>
                <a:cs typeface="Times New Roman" pitchFamily="18" charset="0"/>
              </a:rPr>
              <a:t> EXPENSES</a:t>
            </a:r>
            <a:endParaRPr kumimoji="0" lang="en-US" sz="2400" b="1" i="0" u="none" strike="noStrike" kern="1200" cap="none" spc="0" normalizeH="0" baseline="0" noProof="0" dirty="0">
              <a:ln>
                <a:noFill/>
              </a:ln>
              <a:solidFill>
                <a:srgbClr val="7030A0"/>
              </a:solidFill>
              <a:effectLst/>
              <a:uLnTx/>
              <a:uFillTx/>
              <a:latin typeface="Times New Roman" pitchFamily="18" charset="0"/>
              <a:ea typeface="+mj-ea"/>
              <a:cs typeface="Times New Roman" pitchFamily="18" charset="0"/>
            </a:endParaRPr>
          </a:p>
        </p:txBody>
      </p:sp>
      <p:graphicFrame>
        <p:nvGraphicFramePr>
          <p:cNvPr id="7" name="Table 6"/>
          <p:cNvGraphicFramePr>
            <a:graphicFrameLocks noGrp="1"/>
          </p:cNvGraphicFramePr>
          <p:nvPr/>
        </p:nvGraphicFramePr>
        <p:xfrm>
          <a:off x="304800" y="838198"/>
          <a:ext cx="8534400" cy="3581403"/>
        </p:xfrm>
        <a:graphic>
          <a:graphicData uri="http://schemas.openxmlformats.org/drawingml/2006/table">
            <a:tbl>
              <a:tblPr/>
              <a:tblGrid>
                <a:gridCol w="3124200"/>
                <a:gridCol w="914400"/>
                <a:gridCol w="838200"/>
                <a:gridCol w="156028"/>
                <a:gridCol w="834572"/>
                <a:gridCol w="838200"/>
                <a:gridCol w="156028"/>
                <a:gridCol w="834572"/>
                <a:gridCol w="838200"/>
              </a:tblGrid>
              <a:tr h="248835">
                <a:tc>
                  <a:txBody>
                    <a:bodyPr/>
                    <a:lstStyle/>
                    <a:p>
                      <a:pPr marL="0" marR="0">
                        <a:lnSpc>
                          <a:spcPct val="115000"/>
                        </a:lnSpc>
                        <a:spcBef>
                          <a:spcPts val="0"/>
                        </a:spcBef>
                        <a:spcAft>
                          <a:spcPts val="0"/>
                        </a:spcAft>
                        <a:tabLst>
                          <a:tab pos="2914650" algn="l"/>
                          <a:tab pos="3429000" algn="l"/>
                          <a:tab pos="4229100" algn="l"/>
                          <a:tab pos="4743450" algn="l"/>
                          <a:tab pos="5543550" algn="l"/>
                          <a:tab pos="6057900" algn="l"/>
                        </a:tabLst>
                      </a:pPr>
                      <a:endParaRPr lang="en-US" sz="1400" b="1" dirty="0">
                        <a:latin typeface="Times New Roman" pitchFamily="18" charset="0"/>
                        <a:ea typeface="Times New Roman"/>
                        <a:cs typeface="Times New Roman" pitchFamily="18" charset="0"/>
                      </a:endParaRPr>
                    </a:p>
                  </a:txBody>
                  <a:tcPr marL="65314" marR="65314"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gridSpan="2">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b="1" dirty="0">
                          <a:latin typeface="Times New Roman" pitchFamily="18" charset="0"/>
                          <a:ea typeface="Times New Roman"/>
                          <a:cs typeface="Times New Roman" pitchFamily="18" charset="0"/>
                        </a:rPr>
                        <a:t>YEAR 1</a:t>
                      </a:r>
                    </a:p>
                  </a:txBody>
                  <a:tcPr marL="65314" marR="65314" marT="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endParaRPr lang="en-US" sz="1400" b="1">
                        <a:latin typeface="Times New Roman" pitchFamily="18" charset="0"/>
                        <a:ea typeface="Times New Roman"/>
                        <a:cs typeface="Times New Roman" pitchFamily="18" charset="0"/>
                      </a:endParaRPr>
                    </a:p>
                  </a:txBody>
                  <a:tcPr marL="65314" marR="65314" marT="0" marB="0">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b="1">
                          <a:latin typeface="Times New Roman" pitchFamily="18" charset="0"/>
                          <a:ea typeface="Times New Roman"/>
                          <a:cs typeface="Times New Roman" pitchFamily="18" charset="0"/>
                        </a:rPr>
                        <a:t>YEAR 2</a:t>
                      </a:r>
                    </a:p>
                  </a:txBody>
                  <a:tcPr marL="65314" marR="65314" marT="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endParaRPr lang="en-US" sz="1400" b="1">
                        <a:latin typeface="Times New Roman" pitchFamily="18" charset="0"/>
                        <a:ea typeface="Times New Roman"/>
                        <a:cs typeface="Times New Roman" pitchFamily="18" charset="0"/>
                      </a:endParaRPr>
                    </a:p>
                  </a:txBody>
                  <a:tcPr marL="65314" marR="65314" marT="0" marB="0">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b="1">
                          <a:latin typeface="Times New Roman" pitchFamily="18" charset="0"/>
                          <a:ea typeface="Times New Roman"/>
                          <a:cs typeface="Times New Roman" pitchFamily="18" charset="0"/>
                        </a:rPr>
                        <a:t>YEAR 3</a:t>
                      </a:r>
                    </a:p>
                  </a:txBody>
                  <a:tcPr marL="65314" marR="65314"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r>
              <a:tr h="272033">
                <a:tc>
                  <a:txBody>
                    <a:bodyPr/>
                    <a:lstStyle/>
                    <a:p>
                      <a:pPr marL="0" marR="0">
                        <a:lnSpc>
                          <a:spcPct val="115000"/>
                        </a:lnSpc>
                        <a:spcBef>
                          <a:spcPts val="0"/>
                        </a:spcBef>
                        <a:spcAft>
                          <a:spcPts val="0"/>
                        </a:spcAft>
                        <a:tabLst>
                          <a:tab pos="2914650" algn="l"/>
                          <a:tab pos="3429000" algn="l"/>
                          <a:tab pos="4229100" algn="l"/>
                          <a:tab pos="4743450" algn="l"/>
                          <a:tab pos="5543550" algn="l"/>
                          <a:tab pos="6057900" algn="l"/>
                        </a:tabLst>
                      </a:pPr>
                      <a:r>
                        <a:rPr lang="en-US" sz="1400" b="1" dirty="0">
                          <a:latin typeface="Times New Roman" pitchFamily="18" charset="0"/>
                          <a:ea typeface="Times New Roman"/>
                          <a:cs typeface="Times New Roman" pitchFamily="18" charset="0"/>
                        </a:rPr>
                        <a:t>ANNUAL EXPENDITURES</a:t>
                      </a:r>
                    </a:p>
                  </a:txBody>
                  <a:tcPr marL="65314" marR="65314"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b="1">
                          <a:latin typeface="Times New Roman" pitchFamily="18" charset="0"/>
                          <a:ea typeface="Times New Roman"/>
                          <a:cs typeface="Times New Roman" pitchFamily="18" charset="0"/>
                        </a:rPr>
                        <a:t>Number</a:t>
                      </a:r>
                    </a:p>
                  </a:txBody>
                  <a:tcPr marL="65314" marR="6531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b="1">
                          <a:latin typeface="Times New Roman" pitchFamily="18" charset="0"/>
                          <a:ea typeface="Times New Roman"/>
                          <a:cs typeface="Times New Roman" pitchFamily="18" charset="0"/>
                        </a:rPr>
                        <a:t>Est. Cost</a:t>
                      </a:r>
                    </a:p>
                  </a:txBody>
                  <a:tcPr marL="65314" marR="6531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endParaRPr lang="en-US" sz="1400" b="1">
                        <a:latin typeface="Times New Roman" pitchFamily="18" charset="0"/>
                        <a:ea typeface="Times New Roman"/>
                        <a:cs typeface="Times New Roman" pitchFamily="18" charset="0"/>
                      </a:endParaRPr>
                    </a:p>
                  </a:txBody>
                  <a:tcPr marL="65314" marR="6531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b="1">
                          <a:latin typeface="Times New Roman" pitchFamily="18" charset="0"/>
                          <a:ea typeface="Times New Roman"/>
                          <a:cs typeface="Times New Roman" pitchFamily="18" charset="0"/>
                        </a:rPr>
                        <a:t>Number</a:t>
                      </a:r>
                    </a:p>
                  </a:txBody>
                  <a:tcPr marL="65314" marR="6531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b="1">
                          <a:latin typeface="Times New Roman" pitchFamily="18" charset="0"/>
                          <a:ea typeface="Times New Roman"/>
                          <a:cs typeface="Times New Roman" pitchFamily="18" charset="0"/>
                        </a:rPr>
                        <a:t>Est. Cost</a:t>
                      </a:r>
                    </a:p>
                  </a:txBody>
                  <a:tcPr marL="65314" marR="6531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endParaRPr lang="en-US" sz="1400" b="1">
                        <a:latin typeface="Times New Roman" pitchFamily="18" charset="0"/>
                        <a:ea typeface="Times New Roman"/>
                        <a:cs typeface="Times New Roman" pitchFamily="18" charset="0"/>
                      </a:endParaRPr>
                    </a:p>
                  </a:txBody>
                  <a:tcPr marL="65314" marR="6531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b="1">
                          <a:latin typeface="Times New Roman" pitchFamily="18" charset="0"/>
                          <a:ea typeface="Times New Roman"/>
                          <a:cs typeface="Times New Roman" pitchFamily="18" charset="0"/>
                        </a:rPr>
                        <a:t>Number</a:t>
                      </a:r>
                    </a:p>
                  </a:txBody>
                  <a:tcPr marL="65314" marR="6531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r>
                        <a:rPr lang="en-US" sz="1400" b="1" dirty="0">
                          <a:latin typeface="Times New Roman" pitchFamily="18" charset="0"/>
                          <a:ea typeface="Times New Roman"/>
                          <a:cs typeface="Times New Roman" pitchFamily="18" charset="0"/>
                        </a:rPr>
                        <a:t>Est. Cost</a:t>
                      </a:r>
                    </a:p>
                  </a:txBody>
                  <a:tcPr marL="65314" marR="65314"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372048">
                <a:tc>
                  <a:txBody>
                    <a:bodyPr/>
                    <a:lstStyle/>
                    <a:p>
                      <a:pPr marL="0" marR="0">
                        <a:lnSpc>
                          <a:spcPct val="115000"/>
                        </a:lnSpc>
                        <a:spcBef>
                          <a:spcPts val="0"/>
                        </a:spcBef>
                        <a:spcAft>
                          <a:spcPts val="0"/>
                        </a:spcAft>
                        <a:tabLst>
                          <a:tab pos="2914650" algn="l"/>
                          <a:tab pos="3429000" algn="l"/>
                          <a:tab pos="4229100" algn="l"/>
                          <a:tab pos="4743450" algn="l"/>
                          <a:tab pos="5543550" algn="l"/>
                          <a:tab pos="6057900" algn="l"/>
                        </a:tabLst>
                      </a:pPr>
                      <a:r>
                        <a:rPr lang="en-US" sz="1400" dirty="0">
                          <a:latin typeface="Times New Roman" pitchFamily="18" charset="0"/>
                          <a:ea typeface="Times New Roman"/>
                          <a:cs typeface="Times New Roman" pitchFamily="18" charset="0"/>
                        </a:rPr>
                        <a:t>Administration (Chair or Coordinator)</a:t>
                      </a:r>
                    </a:p>
                  </a:txBody>
                  <a:tcPr marL="65314" marR="65314"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0</a:t>
                      </a:r>
                      <a:endParaRPr lang="en-US" sz="1400" dirty="0">
                        <a:latin typeface="Times New Roman" pitchFamily="18" charset="0"/>
                        <a:ea typeface="Times New Roman"/>
                        <a:cs typeface="Times New Roman" pitchFamily="18" charset="0"/>
                      </a:endParaRPr>
                    </a:p>
                  </a:txBody>
                  <a:tcPr marL="65314" marR="6531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0</a:t>
                      </a:r>
                      <a:endParaRPr lang="en-US" sz="1400" dirty="0">
                        <a:latin typeface="Times New Roman" pitchFamily="18" charset="0"/>
                        <a:ea typeface="Times New Roman"/>
                        <a:cs typeface="Times New Roman" pitchFamily="18" charset="0"/>
                      </a:endParaRPr>
                    </a:p>
                  </a:txBody>
                  <a:tcPr marL="65314" marR="6531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5314" marR="6531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0</a:t>
                      </a:r>
                      <a:endParaRPr lang="en-US" sz="1400" dirty="0">
                        <a:latin typeface="Times New Roman" pitchFamily="18" charset="0"/>
                        <a:ea typeface="Times New Roman"/>
                        <a:cs typeface="Times New Roman" pitchFamily="18" charset="0"/>
                      </a:endParaRPr>
                    </a:p>
                  </a:txBody>
                  <a:tcPr marL="65314" marR="6531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0</a:t>
                      </a:r>
                      <a:endParaRPr lang="en-US" sz="1400" dirty="0">
                        <a:latin typeface="Times New Roman" pitchFamily="18" charset="0"/>
                        <a:ea typeface="Times New Roman"/>
                        <a:cs typeface="Times New Roman" pitchFamily="18" charset="0"/>
                      </a:endParaRPr>
                    </a:p>
                  </a:txBody>
                  <a:tcPr marL="65314" marR="6531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endParaRPr lang="en-US" sz="1400" dirty="0">
                        <a:latin typeface="Times New Roman" pitchFamily="18" charset="0"/>
                        <a:ea typeface="Times New Roman"/>
                        <a:cs typeface="Times New Roman" pitchFamily="18" charset="0"/>
                      </a:endParaRPr>
                    </a:p>
                  </a:txBody>
                  <a:tcPr marL="65314" marR="6531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0</a:t>
                      </a:r>
                      <a:endParaRPr lang="en-US" sz="1400" dirty="0">
                        <a:latin typeface="Times New Roman" pitchFamily="18" charset="0"/>
                        <a:ea typeface="Times New Roman"/>
                        <a:cs typeface="Times New Roman" pitchFamily="18" charset="0"/>
                      </a:endParaRPr>
                    </a:p>
                  </a:txBody>
                  <a:tcPr marL="65314" marR="65314"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0</a:t>
                      </a:r>
                      <a:endParaRPr lang="en-US" sz="1400" dirty="0">
                        <a:latin typeface="Times New Roman" pitchFamily="18" charset="0"/>
                        <a:ea typeface="Times New Roman"/>
                        <a:cs typeface="Times New Roman" pitchFamily="18" charset="0"/>
                      </a:endParaRPr>
                    </a:p>
                  </a:txBody>
                  <a:tcPr marL="65314" marR="65314"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372048">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r>
                        <a:rPr lang="en-US" sz="1400" dirty="0">
                          <a:latin typeface="Times New Roman" pitchFamily="18" charset="0"/>
                          <a:ea typeface="Times New Roman"/>
                          <a:cs typeface="Times New Roman" pitchFamily="18" charset="0"/>
                        </a:rPr>
                        <a:t>Faculty (full-time, total for program) (3)</a:t>
                      </a:r>
                    </a:p>
                  </a:txBody>
                  <a:tcPr marL="65314" marR="65314"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     </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     </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1</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$100,000</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2</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$200,000</a:t>
                      </a:r>
                      <a:endParaRPr lang="en-US" sz="1400" dirty="0">
                        <a:latin typeface="Times New Roman" pitchFamily="18" charset="0"/>
                        <a:ea typeface="Times New Roman"/>
                        <a:cs typeface="Times New Roman" pitchFamily="18" charset="0"/>
                      </a:endParaRPr>
                    </a:p>
                  </a:txBody>
                  <a:tcPr marL="65314" marR="65314" marT="0" marB="0">
                    <a:lnL>
                      <a:noFill/>
                    </a:lnL>
                    <a:lnR w="12700" cap="flat" cmpd="sng" algn="ctr">
                      <a:solidFill>
                        <a:srgbClr val="000000"/>
                      </a:solidFill>
                      <a:prstDash val="solid"/>
                      <a:round/>
                      <a:headEnd type="none" w="med" len="med"/>
                      <a:tailEnd type="none" w="med" len="med"/>
                    </a:lnR>
                    <a:lnT>
                      <a:noFill/>
                    </a:lnT>
                    <a:lnB>
                      <a:noFill/>
                    </a:lnB>
                  </a:tcPr>
                </a:tc>
              </a:tr>
              <a:tr h="372048">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r>
                        <a:rPr lang="en-US" sz="1400" dirty="0">
                          <a:latin typeface="Times New Roman" pitchFamily="18" charset="0"/>
                          <a:ea typeface="Times New Roman"/>
                          <a:cs typeface="Times New Roman" pitchFamily="18" charset="0"/>
                        </a:rPr>
                        <a:t>Faculty (part-time, total for program) (3)</a:t>
                      </a:r>
                    </a:p>
                  </a:txBody>
                  <a:tcPr marL="65314" marR="65314"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0</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0</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1</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  $10,000</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ctr">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2</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dirty="0">
                          <a:latin typeface="Times New Roman" pitchFamily="18" charset="0"/>
                          <a:ea typeface="Times New Roman"/>
                          <a:cs typeface="Times New Roman" pitchFamily="18" charset="0"/>
                        </a:rPr>
                        <a:t>  </a:t>
                      </a:r>
                      <a:r>
                        <a:rPr lang="en-US" sz="1400" u="sng" dirty="0">
                          <a:latin typeface="Times New Roman" pitchFamily="18" charset="0"/>
                          <a:ea typeface="Times New Roman"/>
                          <a:cs typeface="Times New Roman" pitchFamily="18" charset="0"/>
                        </a:rPr>
                        <a:t>$20,000</a:t>
                      </a:r>
                      <a:endParaRPr lang="en-US" sz="1400" dirty="0">
                        <a:latin typeface="Times New Roman" pitchFamily="18" charset="0"/>
                        <a:ea typeface="Times New Roman"/>
                        <a:cs typeface="Times New Roman" pitchFamily="18" charset="0"/>
                      </a:endParaRPr>
                    </a:p>
                  </a:txBody>
                  <a:tcPr marL="65314" marR="65314" marT="0" marB="0">
                    <a:lnL>
                      <a:noFill/>
                    </a:lnL>
                    <a:lnR w="12700" cap="flat" cmpd="sng" algn="ctr">
                      <a:solidFill>
                        <a:srgbClr val="000000"/>
                      </a:solidFill>
                      <a:prstDash val="solid"/>
                      <a:round/>
                      <a:headEnd type="none" w="med" len="med"/>
                      <a:tailEnd type="none" w="med" len="med"/>
                    </a:lnR>
                    <a:lnT>
                      <a:noFill/>
                    </a:lnT>
                    <a:lnB>
                      <a:noFill/>
                    </a:lnB>
                  </a:tcPr>
                </a:tc>
              </a:tr>
              <a:tr h="372048">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r>
                        <a:rPr lang="en-US" sz="1400">
                          <a:latin typeface="Times New Roman" pitchFamily="18" charset="0"/>
                          <a:ea typeface="Times New Roman"/>
                          <a:cs typeface="Times New Roman" pitchFamily="18" charset="0"/>
                        </a:rPr>
                        <a:t>Support Staff and Student Workers (3)</a:t>
                      </a:r>
                    </a:p>
                  </a:txBody>
                  <a:tcPr marL="65314" marR="65314"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     </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     </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1</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$50,000</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2</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$70,000</a:t>
                      </a:r>
                      <a:endParaRPr lang="en-US" sz="1400" dirty="0">
                        <a:latin typeface="Times New Roman" pitchFamily="18" charset="0"/>
                        <a:ea typeface="Times New Roman"/>
                        <a:cs typeface="Times New Roman" pitchFamily="18" charset="0"/>
                      </a:endParaRPr>
                    </a:p>
                  </a:txBody>
                  <a:tcPr marL="65314" marR="65314" marT="0" marB="0">
                    <a:lnL>
                      <a:noFill/>
                    </a:lnL>
                    <a:lnR w="12700" cap="flat" cmpd="sng" algn="ctr">
                      <a:solidFill>
                        <a:srgbClr val="000000"/>
                      </a:solidFill>
                      <a:prstDash val="solid"/>
                      <a:round/>
                      <a:headEnd type="none" w="med" len="med"/>
                      <a:tailEnd type="none" w="med" len="med"/>
                    </a:lnR>
                    <a:lnT>
                      <a:noFill/>
                    </a:lnT>
                    <a:lnB>
                      <a:noFill/>
                    </a:lnB>
                  </a:tcPr>
                </a:tc>
              </a:tr>
              <a:tr h="372048">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r>
                        <a:rPr lang="en-US" sz="1400">
                          <a:latin typeface="Times New Roman" pitchFamily="18" charset="0"/>
                          <a:ea typeface="Times New Roman"/>
                          <a:cs typeface="Times New Roman" pitchFamily="18" charset="0"/>
                        </a:rPr>
                        <a:t>Library- Resources for Proposed Program</a:t>
                      </a:r>
                    </a:p>
                  </a:txBody>
                  <a:tcPr marL="65314" marR="65314"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     </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$1,000</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     </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$2,000</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0</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$2,000</a:t>
                      </a:r>
                      <a:endParaRPr lang="en-US" sz="1400" dirty="0">
                        <a:latin typeface="Times New Roman" pitchFamily="18" charset="0"/>
                        <a:ea typeface="Times New Roman"/>
                        <a:cs typeface="Times New Roman" pitchFamily="18" charset="0"/>
                      </a:endParaRPr>
                    </a:p>
                  </a:txBody>
                  <a:tcPr marL="65314" marR="65314" marT="0" marB="0">
                    <a:lnL>
                      <a:noFill/>
                    </a:lnL>
                    <a:lnR w="12700" cap="flat" cmpd="sng" algn="ctr">
                      <a:solidFill>
                        <a:srgbClr val="000000"/>
                      </a:solidFill>
                      <a:prstDash val="solid"/>
                      <a:round/>
                      <a:headEnd type="none" w="med" len="med"/>
                      <a:tailEnd type="none" w="med" len="med"/>
                    </a:lnR>
                    <a:lnT>
                      <a:noFill/>
                    </a:lnT>
                    <a:lnB>
                      <a:noFill/>
                    </a:lnB>
                  </a:tcPr>
                </a:tc>
              </a:tr>
              <a:tr h="372048">
                <a:tc>
                  <a:txBody>
                    <a:bodyPr/>
                    <a:lstStyle/>
                    <a:p>
                      <a:pPr marL="0" marR="0">
                        <a:lnSpc>
                          <a:spcPct val="115000"/>
                        </a:lnSpc>
                        <a:spcBef>
                          <a:spcPts val="0"/>
                        </a:spcBef>
                        <a:spcAft>
                          <a:spcPts val="0"/>
                        </a:spcAft>
                        <a:tabLst>
                          <a:tab pos="2914650" algn="l"/>
                          <a:tab pos="3429000" algn="l"/>
                          <a:tab pos="4229100" algn="l"/>
                          <a:tab pos="4743450" algn="l"/>
                          <a:tab pos="5543550" algn="l"/>
                          <a:tab pos="6057900" algn="l"/>
                        </a:tabLst>
                      </a:pPr>
                      <a:r>
                        <a:rPr lang="en-US" sz="1400">
                          <a:latin typeface="Times New Roman" pitchFamily="18" charset="0"/>
                          <a:ea typeface="Times New Roman"/>
                          <a:cs typeface="Times New Roman" pitchFamily="18" charset="0"/>
                        </a:rPr>
                        <a:t>Equipment/Software/Lab Materials </a:t>
                      </a:r>
                    </a:p>
                  </a:txBody>
                  <a:tcPr marL="65314" marR="65314"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     </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$36,480</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     </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$43,750</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     </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$48,230</a:t>
                      </a:r>
                      <a:endParaRPr lang="en-US" sz="1400" dirty="0">
                        <a:latin typeface="Times New Roman" pitchFamily="18" charset="0"/>
                        <a:ea typeface="Times New Roman"/>
                        <a:cs typeface="Times New Roman" pitchFamily="18" charset="0"/>
                      </a:endParaRPr>
                    </a:p>
                  </a:txBody>
                  <a:tcPr marL="65314" marR="65314" marT="0" marB="0">
                    <a:lnL>
                      <a:noFill/>
                    </a:lnL>
                    <a:lnR w="12700" cap="flat" cmpd="sng" algn="ctr">
                      <a:solidFill>
                        <a:srgbClr val="000000"/>
                      </a:solidFill>
                      <a:prstDash val="solid"/>
                      <a:round/>
                      <a:headEnd type="none" w="med" len="med"/>
                      <a:tailEnd type="none" w="med" len="med"/>
                    </a:lnR>
                    <a:lnT>
                      <a:noFill/>
                    </a:lnT>
                    <a:lnB>
                      <a:noFill/>
                    </a:lnB>
                  </a:tcPr>
                </a:tc>
              </a:tr>
              <a:tr h="372048">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r>
                        <a:rPr lang="en-US" sz="1400">
                          <a:latin typeface="Times New Roman" pitchFamily="18" charset="0"/>
                          <a:ea typeface="Times New Roman"/>
                          <a:cs typeface="Times New Roman" pitchFamily="18" charset="0"/>
                        </a:rPr>
                        <a:t>Other (List in attachment)</a:t>
                      </a:r>
                    </a:p>
                  </a:txBody>
                  <a:tcPr marL="65314" marR="65314" marT="0" marB="0">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     </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     </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     </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     </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     </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a:noFill/>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     </a:t>
                      </a:r>
                      <a:endParaRPr lang="en-US" sz="1400" dirty="0">
                        <a:latin typeface="Times New Roman" pitchFamily="18" charset="0"/>
                        <a:ea typeface="Times New Roman"/>
                        <a:cs typeface="Times New Roman" pitchFamily="18" charset="0"/>
                      </a:endParaRPr>
                    </a:p>
                  </a:txBody>
                  <a:tcPr marL="65314" marR="65314" marT="0" marB="0">
                    <a:lnL>
                      <a:noFill/>
                    </a:lnL>
                    <a:lnR w="12700" cap="flat" cmpd="sng" algn="ctr">
                      <a:solidFill>
                        <a:srgbClr val="000000"/>
                      </a:solidFill>
                      <a:prstDash val="solid"/>
                      <a:round/>
                      <a:headEnd type="none" w="med" len="med"/>
                      <a:tailEnd type="none" w="med" len="med"/>
                    </a:lnR>
                    <a:lnT>
                      <a:noFill/>
                    </a:lnT>
                    <a:lnB>
                      <a:noFill/>
                    </a:lnB>
                  </a:tcPr>
                </a:tc>
              </a:tr>
              <a:tr h="456199">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r>
                        <a:rPr lang="en-US" sz="1400" dirty="0">
                          <a:latin typeface="Times New Roman" pitchFamily="18" charset="0"/>
                          <a:ea typeface="Times New Roman"/>
                          <a:cs typeface="Times New Roman" pitchFamily="18" charset="0"/>
                        </a:rPr>
                        <a:t>TOTAL ANNUAL EXPENDITURES</a:t>
                      </a:r>
                    </a:p>
                  </a:txBody>
                  <a:tcPr marL="65314" marR="65314"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     </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$37,480</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endParaRPr lang="en-US" sz="1400">
                        <a:latin typeface="Times New Roman" pitchFamily="18" charset="0"/>
                        <a:ea typeface="Times New Roman"/>
                        <a:cs typeface="Times New Roman" pitchFamily="18" charset="0"/>
                      </a:endParaRPr>
                    </a:p>
                  </a:txBody>
                  <a:tcPr marL="65314" marR="6531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     </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$205,750</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115000"/>
                        </a:lnSpc>
                        <a:spcBef>
                          <a:spcPts val="0"/>
                        </a:spcBef>
                        <a:spcAft>
                          <a:spcPts val="0"/>
                        </a:spcAft>
                        <a:tabLst>
                          <a:tab pos="2914650" algn="l"/>
                          <a:tab pos="3429000" algn="l"/>
                          <a:tab pos="4229100" algn="l"/>
                          <a:tab pos="4743450" algn="l"/>
                          <a:tab pos="5543550" algn="l"/>
                          <a:tab pos="6057900" algn="l"/>
                        </a:tabLst>
                      </a:pP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6</a:t>
                      </a:r>
                      <a:endParaRPr lang="en-US" sz="1400" dirty="0">
                        <a:latin typeface="Times New Roman" pitchFamily="18" charset="0"/>
                        <a:ea typeface="Times New Roman"/>
                        <a:cs typeface="Times New Roman" pitchFamily="18" charset="0"/>
                      </a:endParaRPr>
                    </a:p>
                  </a:txBody>
                  <a:tcPr marL="65314" marR="65314"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15000"/>
                        </a:lnSpc>
                        <a:spcBef>
                          <a:spcPts val="0"/>
                        </a:spcBef>
                        <a:spcAft>
                          <a:spcPts val="0"/>
                        </a:spcAft>
                        <a:tabLst>
                          <a:tab pos="2914650" algn="l"/>
                          <a:tab pos="3429000" algn="l"/>
                          <a:tab pos="4229100" algn="l"/>
                          <a:tab pos="4743450" algn="l"/>
                          <a:tab pos="5543550" algn="l"/>
                          <a:tab pos="6057900" algn="l"/>
                        </a:tabLst>
                      </a:pPr>
                      <a:r>
                        <a:rPr lang="en-US" sz="1400" u="sng" dirty="0">
                          <a:latin typeface="Times New Roman" pitchFamily="18" charset="0"/>
                          <a:ea typeface="Times New Roman"/>
                          <a:cs typeface="Times New Roman" pitchFamily="18" charset="0"/>
                        </a:rPr>
                        <a:t>$340,230</a:t>
                      </a:r>
                      <a:endParaRPr lang="en-US" sz="1400" dirty="0">
                        <a:latin typeface="Times New Roman" pitchFamily="18" charset="0"/>
                        <a:ea typeface="Times New Roman"/>
                        <a:cs typeface="Times New Roman" pitchFamily="18" charset="0"/>
                      </a:endParaRPr>
                    </a:p>
                  </a:txBody>
                  <a:tcPr marL="65314" marR="65314"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
        <p:nvSpPr>
          <p:cNvPr id="8" name="TextBox 7"/>
          <p:cNvSpPr txBox="1"/>
          <p:nvPr/>
        </p:nvSpPr>
        <p:spPr>
          <a:xfrm>
            <a:off x="304800" y="4419600"/>
            <a:ext cx="8534400" cy="2308324"/>
          </a:xfrm>
          <a:prstGeom prst="rect">
            <a:avLst/>
          </a:prstGeom>
          <a:noFill/>
        </p:spPr>
        <p:txBody>
          <a:bodyPr wrap="square" rtlCol="0">
            <a:spAutoFit/>
          </a:bodyPr>
          <a:lstStyle/>
          <a:p>
            <a:pPr algn="just"/>
            <a:r>
              <a:rPr lang="en-US" sz="1600" b="1" u="sng" dirty="0" smtClean="0">
                <a:latin typeface="Times New Roman" pitchFamily="18" charset="0"/>
                <a:cs typeface="Times New Roman" pitchFamily="18" charset="0"/>
              </a:rPr>
              <a:t>NOTES: </a:t>
            </a:r>
            <a:endParaRPr lang="en-US" sz="1600" dirty="0" smtClean="0">
              <a:latin typeface="Times New Roman" pitchFamily="18" charset="0"/>
              <a:cs typeface="Times New Roman" pitchFamily="18" charset="0"/>
            </a:endParaRPr>
          </a:p>
          <a:p>
            <a:pPr marL="342900" lvl="0" indent="-342900" algn="just">
              <a:buFont typeface="+mj-lt"/>
              <a:buAutoNum type="arabicPeriod"/>
            </a:pPr>
            <a:r>
              <a:rPr lang="en-US" sz="1600" dirty="0" smtClean="0">
                <a:latin typeface="Times New Roman" pitchFamily="18" charset="0"/>
                <a:cs typeface="Times New Roman" pitchFamily="18" charset="0"/>
              </a:rPr>
              <a:t>Student fees per semester are averaged based on a percentage of international &amp; domestic fees, which are different</a:t>
            </a:r>
          </a:p>
          <a:p>
            <a:pPr marL="342900" lvl="0" indent="-342900" algn="just">
              <a:buFont typeface="+mj-lt"/>
              <a:buAutoNum type="arabicPeriod"/>
            </a:pPr>
            <a:r>
              <a:rPr lang="en-US" sz="1600" dirty="0" smtClean="0">
                <a:latin typeface="Times New Roman" pitchFamily="18" charset="0"/>
                <a:cs typeface="Times New Roman" pitchFamily="18" charset="0"/>
              </a:rPr>
              <a:t>Tuition is calculated for students only at 18 credits per year for full-time at $700 per credit and an average of 12 credits per year for part-time students. This figure includes part time student tuition and 50% of full-time student tuition, assuming the other 50% of full-time students are on full scholarship</a:t>
            </a:r>
          </a:p>
          <a:p>
            <a:pPr marL="342900" lvl="0" indent="-342900" algn="just">
              <a:buFont typeface="+mj-lt"/>
              <a:buAutoNum type="arabicPeriod"/>
            </a:pPr>
            <a:r>
              <a:rPr lang="en-US" sz="1600" dirty="0" smtClean="0">
                <a:latin typeface="Times New Roman" pitchFamily="18" charset="0"/>
                <a:cs typeface="Times New Roman" pitchFamily="18" charset="0"/>
              </a:rPr>
              <a:t>Estimated Annual Salary and Fringe Benefits for Faculty and Admin. Assistant</a:t>
            </a:r>
          </a:p>
          <a:p>
            <a:pPr algn="just"/>
            <a:endParaRPr lang="en-US"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686800" cy="5867400"/>
          </a:xfrm>
        </p:spPr>
        <p:txBody>
          <a:bodyPr>
            <a:noAutofit/>
          </a:bodyPr>
          <a:lstStyle/>
          <a:p>
            <a:pPr marL="236538" indent="-236538" algn="just">
              <a:lnSpc>
                <a:spcPct val="113000"/>
              </a:lnSpc>
              <a:spcBef>
                <a:spcPts val="600"/>
              </a:spcBef>
            </a:pPr>
            <a:r>
              <a:rPr lang="en-US" sz="1600" dirty="0" smtClean="0"/>
              <a:t>The proposed Ph.D. in TM program is the only one that is proposed to be offered in the New England region</a:t>
            </a:r>
          </a:p>
          <a:p>
            <a:pPr marL="236538" indent="-236538" algn="just">
              <a:lnSpc>
                <a:spcPct val="113000"/>
              </a:lnSpc>
              <a:spcBef>
                <a:spcPts val="600"/>
              </a:spcBef>
            </a:pPr>
            <a:r>
              <a:rPr lang="en-US" sz="1600" dirty="0" smtClean="0"/>
              <a:t>The proposed program is distinctive and innovative as an interdisciplinary degree focusing on Management, Technology &amp; New Venture Creation research teaching and for professional careers</a:t>
            </a:r>
          </a:p>
          <a:p>
            <a:pPr marL="236538" indent="-236538" algn="just">
              <a:lnSpc>
                <a:spcPct val="113000"/>
              </a:lnSpc>
              <a:spcBef>
                <a:spcPts val="600"/>
              </a:spcBef>
            </a:pPr>
            <a:r>
              <a:rPr lang="en-US" sz="1600" dirty="0" smtClean="0"/>
              <a:t>Serve the State of Connecticut and the New England region by offering a terminal credential available to full- and part-time students. We believe that the Ph.D. program will help the state by focusing on new venture creation and entrepreneurship in collaboration with the </a:t>
            </a:r>
            <a:r>
              <a:rPr lang="en-US" sz="1600" dirty="0" err="1" smtClean="0"/>
              <a:t>Ctech</a:t>
            </a:r>
            <a:r>
              <a:rPr lang="en-US" sz="1600" dirty="0" smtClean="0"/>
              <a:t> </a:t>
            </a:r>
            <a:r>
              <a:rPr lang="en-US" sz="1600" dirty="0" err="1" smtClean="0"/>
              <a:t>Incubator@University</a:t>
            </a:r>
            <a:r>
              <a:rPr lang="en-US" sz="1600" dirty="0" smtClean="0"/>
              <a:t> of Bridgeport </a:t>
            </a:r>
          </a:p>
          <a:p>
            <a:pPr marL="236538" indent="-236538" algn="just">
              <a:lnSpc>
                <a:spcPct val="113000"/>
              </a:lnSpc>
              <a:spcBef>
                <a:spcPts val="600"/>
              </a:spcBef>
            </a:pPr>
            <a:r>
              <a:rPr lang="en-US" sz="1600" dirty="0" smtClean="0"/>
              <a:t>Join the ranks of Ph.D. granting institutions and gain more visibility as an interdisciplinary management, engineering and technology university</a:t>
            </a:r>
          </a:p>
          <a:p>
            <a:pPr marL="236538" indent="-236538" algn="just">
              <a:lnSpc>
                <a:spcPct val="113000"/>
              </a:lnSpc>
              <a:spcBef>
                <a:spcPts val="600"/>
              </a:spcBef>
            </a:pPr>
            <a:r>
              <a:rPr lang="en-US" sz="1600" dirty="0" smtClean="0"/>
              <a:t>Address the complex and growing 21</a:t>
            </a:r>
            <a:r>
              <a:rPr lang="en-US" sz="1600" baseline="30000" dirty="0" smtClean="0"/>
              <a:t>st</a:t>
            </a:r>
            <a:r>
              <a:rPr lang="en-US" sz="1600" dirty="0" smtClean="0"/>
              <a:t> century workforce needs of academic, industry and government communities by preparing students to become future leaders, professionals, academics and researchers with interdisciplinary management, engineering and technology skills, and competencies to join the faculty of leading academic institutions or take high-level research, consulting and management positions in industry, non-profit organizations, government, or start their own ventures</a:t>
            </a:r>
          </a:p>
          <a:p>
            <a:pPr marL="236538" indent="-236538" algn="just">
              <a:lnSpc>
                <a:spcPct val="113000"/>
              </a:lnSpc>
              <a:spcBef>
                <a:spcPts val="600"/>
              </a:spcBef>
            </a:pPr>
            <a:r>
              <a:rPr lang="en-US" sz="1600" dirty="0" smtClean="0"/>
              <a:t>Given our current strengths, faculty resources, facilities, and student population, the proposed Ph.D. program in TM, would serve the University, our geographic region, the State of Connecticut and the profession well</a:t>
            </a:r>
          </a:p>
        </p:txBody>
      </p:sp>
      <p:sp>
        <p:nvSpPr>
          <p:cNvPr id="4" name="Footer Placeholder 3"/>
          <p:cNvSpPr>
            <a:spLocks noGrp="1"/>
          </p:cNvSpPr>
          <p:nvPr>
            <p:ph type="ftr" sz="quarter" idx="11"/>
          </p:nvPr>
        </p:nvSpPr>
        <p:spPr>
          <a:xfrm>
            <a:off x="457200" y="6569075"/>
            <a:ext cx="2895600" cy="365125"/>
          </a:xfrm>
        </p:spPr>
        <p:txBody>
          <a:bodyPr/>
          <a:lstStyle/>
          <a:p>
            <a:r>
              <a:rPr lang="en-US" dirty="0" smtClean="0"/>
              <a:t>Proposed Ph.D-TM-9-18-12</a:t>
            </a:r>
            <a:endParaRPr lang="en-US" dirty="0"/>
          </a:p>
        </p:txBody>
      </p:sp>
      <p:sp>
        <p:nvSpPr>
          <p:cNvPr id="5" name="Slide Number Placeholder 4"/>
          <p:cNvSpPr>
            <a:spLocks noGrp="1"/>
          </p:cNvSpPr>
          <p:nvPr>
            <p:ph type="sldNum" sz="quarter" idx="12"/>
          </p:nvPr>
        </p:nvSpPr>
        <p:spPr/>
        <p:txBody>
          <a:bodyPr/>
          <a:lstStyle/>
          <a:p>
            <a:fld id="{9864A289-0D15-47A1-A3F4-E290219EF54B}" type="slidenum">
              <a:rPr lang="en-US" smtClean="0"/>
              <a:pPr/>
              <a:t>29</a:t>
            </a:fld>
            <a:endParaRPr lang="en-US"/>
          </a:p>
        </p:txBody>
      </p:sp>
      <p:sp>
        <p:nvSpPr>
          <p:cNvPr id="6" name="Title 1"/>
          <p:cNvSpPr txBox="1">
            <a:spLocks/>
          </p:cNvSpPr>
          <p:nvPr/>
        </p:nvSpPr>
        <p:spPr>
          <a:xfrm>
            <a:off x="228600" y="228600"/>
            <a:ext cx="8229600" cy="53340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1" i="0" u="none" strike="noStrike" kern="1200" cap="none" spc="0" normalizeH="0" baseline="0" noProof="0" dirty="0" smtClean="0">
                <a:ln>
                  <a:noFill/>
                </a:ln>
                <a:solidFill>
                  <a:srgbClr val="7030A0"/>
                </a:solidFill>
                <a:effectLst/>
                <a:uLnTx/>
                <a:uFillTx/>
                <a:latin typeface="Times New Roman" pitchFamily="18" charset="0"/>
                <a:ea typeface="+mj-ea"/>
                <a:cs typeface="Times New Roman" pitchFamily="18" charset="0"/>
              </a:rPr>
              <a:t>PROPOSED Ph.D. IN TM - SUMMARY</a:t>
            </a:r>
            <a:endParaRPr kumimoji="0" lang="en-US" sz="2400" b="1" i="0" u="none" strike="noStrike" kern="1200" cap="none" spc="0" normalizeH="0" baseline="0" noProof="0" dirty="0">
              <a:ln>
                <a:noFill/>
              </a:ln>
              <a:solidFill>
                <a:srgbClr val="7030A0"/>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85800"/>
          </a:xfrm>
        </p:spPr>
        <p:txBody>
          <a:bodyPr>
            <a:normAutofit/>
          </a:bodyPr>
          <a:lstStyle/>
          <a:p>
            <a:pPr algn="l"/>
            <a:r>
              <a:rPr lang="en-US" sz="2400" b="1" dirty="0" smtClean="0">
                <a:solidFill>
                  <a:srgbClr val="7030A0"/>
                </a:solidFill>
                <a:ea typeface="Verdana" pitchFamily="34" charset="0"/>
              </a:rPr>
              <a:t>UNIVERSITY OF BRIDGEPORT </a:t>
            </a:r>
            <a:endParaRPr lang="en-US" sz="2400" dirty="0">
              <a:solidFill>
                <a:srgbClr val="7030A0"/>
              </a:solidFill>
            </a:endParaRPr>
          </a:p>
        </p:txBody>
      </p:sp>
      <p:sp>
        <p:nvSpPr>
          <p:cNvPr id="3" name="Content Placeholder 2"/>
          <p:cNvSpPr>
            <a:spLocks noGrp="1"/>
          </p:cNvSpPr>
          <p:nvPr>
            <p:ph idx="1"/>
          </p:nvPr>
        </p:nvSpPr>
        <p:spPr>
          <a:xfrm>
            <a:off x="457200" y="685800"/>
            <a:ext cx="8229600" cy="2743199"/>
          </a:xfrm>
        </p:spPr>
        <p:txBody>
          <a:bodyPr>
            <a:normAutofit/>
          </a:bodyPr>
          <a:lstStyle/>
          <a:p>
            <a:pPr algn="just">
              <a:lnSpc>
                <a:spcPts val="2880"/>
              </a:lnSpc>
              <a:buFont typeface="Wingdings" pitchFamily="2" charset="2"/>
              <a:buChar char="§"/>
            </a:pPr>
            <a:r>
              <a:rPr lang="en-US" sz="2400" dirty="0" smtClean="0">
                <a:ea typeface="Verdana" pitchFamily="34" charset="0"/>
              </a:rPr>
              <a:t>Founded in 1927</a:t>
            </a:r>
          </a:p>
          <a:p>
            <a:pPr algn="just">
              <a:lnSpc>
                <a:spcPts val="2880"/>
              </a:lnSpc>
              <a:buFont typeface="Wingdings" pitchFamily="2" charset="2"/>
              <a:buChar char="§"/>
            </a:pPr>
            <a:r>
              <a:rPr lang="en-US" sz="2400" dirty="0" smtClean="0">
                <a:ea typeface="Verdana" pitchFamily="34" charset="0"/>
              </a:rPr>
              <a:t>Accredited, private, doctoral level institution</a:t>
            </a:r>
          </a:p>
          <a:p>
            <a:pPr algn="just">
              <a:lnSpc>
                <a:spcPts val="2880"/>
              </a:lnSpc>
              <a:buFont typeface="Wingdings" pitchFamily="2" charset="2"/>
              <a:buChar char="§"/>
            </a:pPr>
            <a:r>
              <a:rPr lang="en-US" sz="2400" dirty="0" smtClean="0">
                <a:ea typeface="Verdana" pitchFamily="34" charset="0"/>
              </a:rPr>
              <a:t>Located in the state of Connecticut, city of Bridgeport</a:t>
            </a:r>
          </a:p>
          <a:p>
            <a:pPr algn="just">
              <a:lnSpc>
                <a:spcPts val="2880"/>
              </a:lnSpc>
              <a:buFont typeface="Wingdings" pitchFamily="2" charset="2"/>
              <a:buChar char="§"/>
            </a:pPr>
            <a:r>
              <a:rPr lang="en-US" sz="2400" dirty="0" smtClean="0">
                <a:ea typeface="Verdana" pitchFamily="34" charset="0"/>
              </a:rPr>
              <a:t>Student body representing over 80 countries</a:t>
            </a:r>
          </a:p>
          <a:p>
            <a:pPr algn="just">
              <a:lnSpc>
                <a:spcPts val="2880"/>
              </a:lnSpc>
              <a:buFont typeface="Wingdings" pitchFamily="2" charset="2"/>
              <a:buChar char="§"/>
            </a:pPr>
            <a:r>
              <a:rPr lang="en-US" sz="2400" dirty="0" smtClean="0">
                <a:ea typeface="Verdana" pitchFamily="34" charset="0"/>
              </a:rPr>
              <a:t>4,800 + Students</a:t>
            </a:r>
          </a:p>
        </p:txBody>
      </p:sp>
      <p:sp>
        <p:nvSpPr>
          <p:cNvPr id="5" name="Slide Number Placeholder 4"/>
          <p:cNvSpPr>
            <a:spLocks noGrp="1"/>
          </p:cNvSpPr>
          <p:nvPr>
            <p:ph type="sldNum" sz="quarter" idx="12"/>
          </p:nvPr>
        </p:nvSpPr>
        <p:spPr/>
        <p:txBody>
          <a:bodyPr/>
          <a:lstStyle/>
          <a:p>
            <a:fld id="{9864A289-0D15-47A1-A3F4-E290219EF54B}" type="slidenum">
              <a:rPr lang="en-US" smtClean="0"/>
              <a:pPr/>
              <a:t>3</a:t>
            </a:fld>
            <a:endParaRPr lang="en-US"/>
          </a:p>
        </p:txBody>
      </p:sp>
      <p:pic>
        <p:nvPicPr>
          <p:cNvPr id="7" name="Picture 2" descr="http://www.bridgeport.edu/Media/ae7fcef9-2b73-4191-960a-63dc72b96faf/purplespirit3.jpg"/>
          <p:cNvPicPr>
            <a:picLocks noChangeAspect="1" noChangeArrowheads="1"/>
          </p:cNvPicPr>
          <p:nvPr/>
        </p:nvPicPr>
        <p:blipFill>
          <a:blip r:embed="rId2" cstate="print"/>
          <a:srcRect/>
          <a:stretch>
            <a:fillRect/>
          </a:stretch>
        </p:blipFill>
        <p:spPr bwMode="auto">
          <a:xfrm>
            <a:off x="1371600" y="2855496"/>
            <a:ext cx="6324600" cy="3550241"/>
          </a:xfrm>
          <a:prstGeom prst="rect">
            <a:avLst/>
          </a:prstGeom>
          <a:noFill/>
        </p:spPr>
      </p:pic>
      <p:sp>
        <p:nvSpPr>
          <p:cNvPr id="8" name="Footer Placeholder 7"/>
          <p:cNvSpPr>
            <a:spLocks noGrp="1"/>
          </p:cNvSpPr>
          <p:nvPr>
            <p:ph type="ftr" sz="quarter" idx="11"/>
          </p:nvPr>
        </p:nvSpPr>
        <p:spPr/>
        <p:txBody>
          <a:bodyPr/>
          <a:lstStyle/>
          <a:p>
            <a:r>
              <a:rPr lang="en-US" dirty="0" smtClean="0"/>
              <a:t>Proposed Ph.D-TM-9-18-12</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7"/>
          <p:cNvSpPr>
            <a:spLocks noChangeArrowheads="1"/>
          </p:cNvSpPr>
          <p:nvPr/>
        </p:nvSpPr>
        <p:spPr bwMode="auto">
          <a:xfrm>
            <a:off x="685800" y="52870"/>
            <a:ext cx="7772400" cy="707886"/>
          </a:xfrm>
          <a:prstGeom prst="rect">
            <a:avLst/>
          </a:prstGeom>
          <a:noFill/>
          <a:ln>
            <a:noFill/>
            <a:headEnd/>
            <a:tailEnd/>
          </a:ln>
        </p:spPr>
        <p:style>
          <a:lnRef idx="2">
            <a:schemeClr val="dk1"/>
          </a:lnRef>
          <a:fillRef idx="1">
            <a:schemeClr val="lt1"/>
          </a:fillRef>
          <a:effectRef idx="0">
            <a:schemeClr val="dk1"/>
          </a:effectRef>
          <a:fontRef idx="minor">
            <a:schemeClr val="dk1"/>
          </a:fontRef>
        </p:style>
        <p:txBody>
          <a:bodyPr wrap="square" anchor="ctr">
            <a:spAutoFit/>
          </a:bodyPr>
          <a:lstStyle/>
          <a:p>
            <a:pPr algn="ctr">
              <a:spcBef>
                <a:spcPct val="50000"/>
              </a:spcBef>
              <a:defRPr/>
            </a:pPr>
            <a:r>
              <a:rPr lang="en-US" sz="4000" b="1" dirty="0" smtClean="0">
                <a:solidFill>
                  <a:srgbClr val="7030A0"/>
                </a:solidFill>
                <a:latin typeface="Times New Roman" pitchFamily="18" charset="0"/>
                <a:ea typeface="Verdana" pitchFamily="34" charset="0"/>
                <a:cs typeface="Times New Roman" pitchFamily="18" charset="0"/>
              </a:rPr>
              <a:t>THANK YOU !</a:t>
            </a:r>
            <a:endParaRPr lang="en-US" sz="4000" b="1" dirty="0">
              <a:solidFill>
                <a:srgbClr val="7030A0"/>
              </a:solidFill>
              <a:latin typeface="Times New Roman" pitchFamily="18" charset="0"/>
              <a:ea typeface="Verdana" pitchFamily="34" charset="0"/>
              <a:cs typeface="Times New Roman" pitchFamily="18" charset="0"/>
            </a:endParaRPr>
          </a:p>
        </p:txBody>
      </p:sp>
      <p:sp>
        <p:nvSpPr>
          <p:cNvPr id="10" name="Slide Number Placeholder 9"/>
          <p:cNvSpPr>
            <a:spLocks noGrp="1"/>
          </p:cNvSpPr>
          <p:nvPr>
            <p:ph type="sldNum" sz="quarter" idx="12"/>
          </p:nvPr>
        </p:nvSpPr>
        <p:spPr/>
        <p:txBody>
          <a:bodyPr/>
          <a:lstStyle/>
          <a:p>
            <a:fld id="{9864A289-0D15-47A1-A3F4-E290219EF54B}" type="slidenum">
              <a:rPr lang="en-US" smtClean="0"/>
              <a:pPr/>
              <a:t>30</a:t>
            </a:fld>
            <a:endParaRPr lang="en-US"/>
          </a:p>
        </p:txBody>
      </p:sp>
      <p:sp>
        <p:nvSpPr>
          <p:cNvPr id="11" name="Footer Placeholder 10"/>
          <p:cNvSpPr>
            <a:spLocks noGrp="1"/>
          </p:cNvSpPr>
          <p:nvPr>
            <p:ph type="ftr" sz="quarter" idx="11"/>
          </p:nvPr>
        </p:nvSpPr>
        <p:spPr/>
        <p:txBody>
          <a:bodyPr/>
          <a:lstStyle/>
          <a:p>
            <a:r>
              <a:rPr lang="en-US" dirty="0" smtClean="0"/>
              <a:t>Proposed Ph.D-TM-9-18-12</a:t>
            </a:r>
            <a:endParaRPr lang="en-US" dirty="0"/>
          </a:p>
        </p:txBody>
      </p:sp>
      <p:sp>
        <p:nvSpPr>
          <p:cNvPr id="7" name="Title 1"/>
          <p:cNvSpPr txBox="1">
            <a:spLocks/>
          </p:cNvSpPr>
          <p:nvPr/>
        </p:nvSpPr>
        <p:spPr>
          <a:xfrm>
            <a:off x="685800" y="739775"/>
            <a:ext cx="8153400" cy="1470025"/>
          </a:xfrm>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PROPOSED Ph.D. IN TECHNOLOGY MANAGEMENT</a:t>
            </a:r>
            <a:endParaRPr kumimoji="0" lang="en-US" sz="4400" b="0" i="0" u="none" strike="noStrike" kern="1200" cap="none" spc="0" normalizeH="0" baseline="0" noProof="0" dirty="0">
              <a:ln>
                <a:noFill/>
              </a:ln>
              <a:solidFill>
                <a:schemeClr val="tx1"/>
              </a:solidFill>
              <a:effectLst/>
              <a:uLnTx/>
              <a:uFillTx/>
              <a:latin typeface="Times New Roman" pitchFamily="18" charset="0"/>
              <a:ea typeface="+mj-ea"/>
              <a:cs typeface="Times New Roman" pitchFamily="18" charset="0"/>
            </a:endParaRPr>
          </a:p>
        </p:txBody>
      </p:sp>
      <p:sp>
        <p:nvSpPr>
          <p:cNvPr id="8" name="Subtitle 2"/>
          <p:cNvSpPr txBox="1">
            <a:spLocks/>
          </p:cNvSpPr>
          <p:nvPr/>
        </p:nvSpPr>
        <p:spPr>
          <a:xfrm>
            <a:off x="990600" y="2362200"/>
            <a:ext cx="7391400" cy="3886200"/>
          </a:xfrm>
          <a:prstGeom prst="rect">
            <a:avLst/>
          </a:prstGeom>
        </p:spPr>
        <p:txBody>
          <a:bodyPr vert="horz" lIns="91440" tIns="45720" rIns="91440" bIns="45720" rtlCol="0">
            <a:normAutofit lnSpcReduction="10000"/>
          </a:bodyPr>
          <a:lstStyle/>
          <a:p>
            <a:pPr marL="342900" marR="0" lvl="0" indent="-342900" algn="ctr"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SCHOOL OF ENGINEERING</a:t>
            </a:r>
          </a:p>
          <a:p>
            <a:pPr marL="342900" marR="0" lvl="0" indent="-342900" algn="ctr" defTabSz="914400" rtl="0" eaLnBrk="1" fontAlgn="auto" latinLnBrk="0" hangingPunct="1">
              <a:lnSpc>
                <a:spcPct val="100000"/>
              </a:lnSpc>
              <a:spcBef>
                <a:spcPct val="20000"/>
              </a:spcBef>
              <a:spcAft>
                <a:spcPts val="0"/>
              </a:spcAft>
              <a:buClrTx/>
              <a:buSzTx/>
              <a:tabLst/>
              <a:defRPr/>
            </a:pPr>
            <a:endParaRPr kumimoji="0" lang="en-US" sz="9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ctr" defTabSz="914400" rtl="0" eaLnBrk="1" fontAlgn="auto" latinLnBrk="0" hangingPunct="1">
              <a:lnSpc>
                <a:spcPct val="100000"/>
              </a:lnSpc>
              <a:spcBef>
                <a:spcPct val="20000"/>
              </a:spcBef>
              <a:spcAft>
                <a:spcPts val="0"/>
              </a:spcAft>
              <a:buClrTx/>
              <a:buSzTx/>
              <a:tabLst/>
              <a:defRPr/>
            </a:pPr>
            <a:r>
              <a:rPr kumimoji="0" lang="en-US" sz="22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Presented to:</a:t>
            </a:r>
          </a:p>
          <a:p>
            <a:pPr marL="342900" marR="0" lvl="0" indent="-342900" algn="ctr"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State of Connecticut</a:t>
            </a:r>
          </a:p>
          <a:p>
            <a:pPr marL="342900" marR="0" lvl="0" indent="-342900" algn="ctr"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Office of Financial and Academic Affairs</a:t>
            </a:r>
          </a:p>
          <a:p>
            <a:pPr marL="342900" marR="0" lvl="0" indent="-342900" algn="ctr" defTabSz="914400" rtl="0" eaLnBrk="1" fontAlgn="auto" latinLnBrk="0" hangingPunct="1">
              <a:lnSpc>
                <a:spcPct val="100000"/>
              </a:lnSpc>
              <a:spcBef>
                <a:spcPct val="20000"/>
              </a:spcBef>
              <a:spcAft>
                <a:spcPts val="0"/>
              </a:spcAft>
              <a:buClrTx/>
              <a:buSzTx/>
              <a:tabLst/>
              <a:defRPr/>
            </a:pPr>
            <a:r>
              <a:rPr kumimoji="0" lang="en-US" sz="32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Evaluation Committee</a:t>
            </a:r>
          </a:p>
          <a:p>
            <a:pPr marL="342900" marR="0" lvl="0" indent="-342900" algn="ctr" defTabSz="914400" rtl="0" eaLnBrk="1" fontAlgn="auto" latinLnBrk="0" hangingPunct="1">
              <a:lnSpc>
                <a:spcPct val="100000"/>
              </a:lnSpc>
              <a:spcBef>
                <a:spcPct val="20000"/>
              </a:spcBef>
              <a:spcAft>
                <a:spcPts val="0"/>
              </a:spcAft>
              <a:buClrTx/>
              <a:buSzTx/>
              <a:tabLst/>
              <a:defRPr/>
            </a:pPr>
            <a:endParaRPr kumimoji="0" lang="en-US" sz="32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ctr" defTabSz="914400" rtl="0" eaLnBrk="1" fontAlgn="auto" latinLnBrk="0" hangingPunct="1">
              <a:lnSpc>
                <a:spcPct val="100000"/>
              </a:lnSpc>
              <a:spcBef>
                <a:spcPct val="20000"/>
              </a:spcBef>
              <a:spcAft>
                <a:spcPts val="0"/>
              </a:spcAft>
              <a:buClrTx/>
              <a:buSzTx/>
              <a:tabLst/>
              <a:defRPr/>
            </a:pPr>
            <a:r>
              <a:rPr kumimoji="0" lang="en-US" sz="32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September 27, 2012</a:t>
            </a:r>
          </a:p>
          <a:p>
            <a:pPr marL="342900" marR="0" lvl="0" indent="-342900" algn="ctr" defTabSz="914400" rtl="0" eaLnBrk="1" fontAlgn="auto" latinLnBrk="0" hangingPunct="1">
              <a:lnSpc>
                <a:spcPct val="100000"/>
              </a:lnSpc>
              <a:spcBef>
                <a:spcPct val="20000"/>
              </a:spcBef>
              <a:spcAft>
                <a:spcPts val="0"/>
              </a:spcAft>
              <a:buClrTx/>
              <a:buSzTx/>
              <a:tabLst/>
              <a:defRPr/>
            </a:pPr>
            <a:endParaRPr kumimoji="0" lang="en-US" sz="32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27237"/>
            <a:ext cx="8229600" cy="4525963"/>
          </a:xfrm>
        </p:spPr>
        <p:txBody>
          <a:bodyPr>
            <a:normAutofit/>
          </a:bodyPr>
          <a:lstStyle/>
          <a:p>
            <a:pPr>
              <a:buNone/>
            </a:pPr>
            <a:r>
              <a:rPr lang="en-US" sz="4800" b="1" dirty="0" smtClean="0">
                <a:solidFill>
                  <a:srgbClr val="7030A0"/>
                </a:solidFill>
              </a:rPr>
              <a:t>APPENDIX</a:t>
            </a:r>
            <a:endParaRPr lang="en-US" sz="4800" b="1" dirty="0">
              <a:solidFill>
                <a:srgbClr val="7030A0"/>
              </a:solidFill>
            </a:endParaRPr>
          </a:p>
        </p:txBody>
      </p:sp>
      <p:sp>
        <p:nvSpPr>
          <p:cNvPr id="4" name="Footer Placeholder 3"/>
          <p:cNvSpPr>
            <a:spLocks noGrp="1"/>
          </p:cNvSpPr>
          <p:nvPr>
            <p:ph type="ftr" sz="quarter" idx="11"/>
          </p:nvPr>
        </p:nvSpPr>
        <p:spPr/>
        <p:txBody>
          <a:bodyPr/>
          <a:lstStyle/>
          <a:p>
            <a:r>
              <a:rPr lang="en-US" dirty="0" smtClean="0"/>
              <a:t>Proposed Ph.D-TM-9-18-12</a:t>
            </a:r>
            <a:endParaRPr lang="en-US" dirty="0"/>
          </a:p>
        </p:txBody>
      </p:sp>
      <p:sp>
        <p:nvSpPr>
          <p:cNvPr id="5" name="Slide Number Placeholder 4"/>
          <p:cNvSpPr>
            <a:spLocks noGrp="1"/>
          </p:cNvSpPr>
          <p:nvPr>
            <p:ph type="sldNum" sz="quarter" idx="12"/>
          </p:nvPr>
        </p:nvSpPr>
        <p:spPr/>
        <p:txBody>
          <a:bodyPr/>
          <a:lstStyle/>
          <a:p>
            <a:fld id="{9864A289-0D15-47A1-A3F4-E290219EF54B}"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2" name="Rectangle 4"/>
          <p:cNvSpPr>
            <a:spLocks noGrp="1" noChangeArrowheads="1"/>
          </p:cNvSpPr>
          <p:nvPr>
            <p:ph type="title" idx="4294967295"/>
          </p:nvPr>
        </p:nvSpPr>
        <p:spPr>
          <a:xfrm>
            <a:off x="304800" y="152400"/>
            <a:ext cx="7315200" cy="609600"/>
          </a:xfrm>
        </p:spPr>
        <p:txBody>
          <a:bodyPr>
            <a:normAutofit/>
          </a:bodyPr>
          <a:lstStyle/>
          <a:p>
            <a:pPr algn="l" eaLnBrk="1" hangingPunct="1">
              <a:defRPr/>
            </a:pPr>
            <a:r>
              <a:rPr lang="en-US" sz="2400" b="1" dirty="0" smtClean="0">
                <a:solidFill>
                  <a:srgbClr val="7030A0"/>
                </a:solidFill>
              </a:rPr>
              <a:t>RESEARCH AREAS  – TM</a:t>
            </a:r>
          </a:p>
        </p:txBody>
      </p:sp>
      <p:sp>
        <p:nvSpPr>
          <p:cNvPr id="38917" name="TextBox 8"/>
          <p:cNvSpPr txBox="1">
            <a:spLocks noChangeArrowheads="1"/>
          </p:cNvSpPr>
          <p:nvPr/>
        </p:nvSpPr>
        <p:spPr bwMode="auto">
          <a:xfrm>
            <a:off x="228600" y="706189"/>
            <a:ext cx="8686800" cy="5907258"/>
          </a:xfrm>
          <a:prstGeom prst="rect">
            <a:avLst/>
          </a:prstGeom>
          <a:noFill/>
          <a:ln w="9525">
            <a:noFill/>
            <a:miter lim="800000"/>
            <a:headEnd/>
            <a:tailEnd/>
          </a:ln>
        </p:spPr>
        <p:txBody>
          <a:bodyPr wrap="square">
            <a:spAutoFit/>
          </a:bodyPr>
          <a:lstStyle/>
          <a:p>
            <a:pPr marL="342900" indent="-342900">
              <a:lnSpc>
                <a:spcPts val="2000"/>
              </a:lnSpc>
              <a:spcBef>
                <a:spcPct val="20000"/>
              </a:spcBef>
              <a:buFontTx/>
              <a:buChar char="•"/>
            </a:pPr>
            <a:r>
              <a:rPr lang="en-US" dirty="0">
                <a:latin typeface="Times New Roman" pitchFamily="18" charset="0"/>
                <a:cs typeface="Times New Roman" pitchFamily="18" charset="0"/>
              </a:rPr>
              <a:t>Bio-Medical/Bio-Technology and Management</a:t>
            </a:r>
          </a:p>
          <a:p>
            <a:pPr marL="342900" indent="-342900">
              <a:lnSpc>
                <a:spcPts val="2000"/>
              </a:lnSpc>
              <a:spcBef>
                <a:spcPct val="20000"/>
              </a:spcBef>
              <a:buFontTx/>
              <a:buChar char="•"/>
            </a:pPr>
            <a:r>
              <a:rPr lang="en-US" dirty="0">
                <a:latin typeface="Times New Roman" pitchFamily="18" charset="0"/>
                <a:cs typeface="Times New Roman" pitchFamily="18" charset="0"/>
              </a:rPr>
              <a:t>Business  and Information Technology Continuity and Security </a:t>
            </a:r>
          </a:p>
          <a:p>
            <a:pPr marL="342900" indent="-342900">
              <a:lnSpc>
                <a:spcPts val="2000"/>
              </a:lnSpc>
              <a:spcBef>
                <a:spcPct val="20000"/>
              </a:spcBef>
              <a:buFontTx/>
              <a:buChar char="•"/>
            </a:pPr>
            <a:r>
              <a:rPr lang="en-US" dirty="0">
                <a:latin typeface="Times New Roman" pitchFamily="18" charset="0"/>
                <a:cs typeface="Times New Roman" pitchFamily="18" charset="0"/>
              </a:rPr>
              <a:t>Environment and Energy Management and Technology (including Green and Sustainability)</a:t>
            </a:r>
          </a:p>
          <a:p>
            <a:pPr marL="342900" indent="-342900">
              <a:lnSpc>
                <a:spcPts val="2000"/>
              </a:lnSpc>
              <a:spcBef>
                <a:spcPct val="20000"/>
              </a:spcBef>
              <a:buFontTx/>
              <a:buChar char="•"/>
            </a:pPr>
            <a:r>
              <a:rPr lang="en-US" dirty="0">
                <a:latin typeface="Times New Roman" pitchFamily="18" charset="0"/>
                <a:cs typeface="Times New Roman" pitchFamily="18" charset="0"/>
              </a:rPr>
              <a:t>Entrepreneurship, Intrapreneurship &amp; New Venture Creation</a:t>
            </a:r>
          </a:p>
          <a:p>
            <a:pPr marL="342900" indent="-342900">
              <a:lnSpc>
                <a:spcPts val="2000"/>
              </a:lnSpc>
              <a:spcBef>
                <a:spcPct val="20000"/>
              </a:spcBef>
              <a:buFontTx/>
              <a:buChar char="•"/>
            </a:pPr>
            <a:r>
              <a:rPr lang="en-US" dirty="0">
                <a:latin typeface="Times New Roman" pitchFamily="18" charset="0"/>
                <a:cs typeface="Times New Roman" pitchFamily="18" charset="0"/>
              </a:rPr>
              <a:t>Creating &amp; Sustaining High Performance Global Leaders and Teams</a:t>
            </a:r>
          </a:p>
          <a:p>
            <a:pPr marL="342900" indent="-342900">
              <a:lnSpc>
                <a:spcPts val="2000"/>
              </a:lnSpc>
              <a:spcBef>
                <a:spcPct val="20000"/>
              </a:spcBef>
              <a:buFontTx/>
              <a:buChar char="•"/>
            </a:pPr>
            <a:r>
              <a:rPr lang="en-US" dirty="0">
                <a:latin typeface="Times New Roman" pitchFamily="18" charset="0"/>
                <a:cs typeface="Times New Roman" pitchFamily="18" charset="0"/>
              </a:rPr>
              <a:t>New Product/Service Development and Commercialization</a:t>
            </a:r>
          </a:p>
          <a:p>
            <a:pPr marL="342900" indent="-342900">
              <a:lnSpc>
                <a:spcPts val="2000"/>
              </a:lnSpc>
              <a:spcBef>
                <a:spcPct val="20000"/>
              </a:spcBef>
              <a:buFontTx/>
              <a:buChar char="•"/>
            </a:pPr>
            <a:r>
              <a:rPr lang="en-US" dirty="0">
                <a:latin typeface="Times New Roman" pitchFamily="18" charset="0"/>
                <a:cs typeface="Times New Roman" pitchFamily="18" charset="0"/>
              </a:rPr>
              <a:t>Strategic Marketing, Demand Creation, Growth and Innovation</a:t>
            </a:r>
          </a:p>
          <a:p>
            <a:pPr marL="342900" indent="-342900">
              <a:lnSpc>
                <a:spcPts val="2000"/>
              </a:lnSpc>
              <a:spcBef>
                <a:spcPct val="20000"/>
              </a:spcBef>
              <a:buFontTx/>
              <a:buChar char="•"/>
            </a:pPr>
            <a:r>
              <a:rPr lang="en-US" dirty="0">
                <a:latin typeface="Times New Roman" pitchFamily="18" charset="0"/>
                <a:cs typeface="Times New Roman" pitchFamily="18" charset="0"/>
              </a:rPr>
              <a:t>Information Technology</a:t>
            </a:r>
          </a:p>
          <a:p>
            <a:pPr marL="342900" indent="-342900">
              <a:lnSpc>
                <a:spcPts val="2000"/>
              </a:lnSpc>
              <a:spcBef>
                <a:spcPct val="20000"/>
              </a:spcBef>
              <a:buFontTx/>
              <a:buChar char="•"/>
            </a:pPr>
            <a:r>
              <a:rPr lang="en-US" dirty="0">
                <a:latin typeface="Times New Roman" pitchFamily="18" charset="0"/>
                <a:cs typeface="Times New Roman" pitchFamily="18" charset="0"/>
              </a:rPr>
              <a:t>Outsourcing and Strategic Sourcing</a:t>
            </a:r>
          </a:p>
          <a:p>
            <a:pPr marL="342900" indent="-342900">
              <a:lnSpc>
                <a:spcPts val="2000"/>
              </a:lnSpc>
              <a:spcBef>
                <a:spcPct val="20000"/>
              </a:spcBef>
              <a:buFontTx/>
              <a:buChar char="•"/>
            </a:pPr>
            <a:r>
              <a:rPr lang="en-US" dirty="0">
                <a:latin typeface="Times New Roman" pitchFamily="18" charset="0"/>
                <a:cs typeface="Times New Roman" pitchFamily="18" charset="0"/>
              </a:rPr>
              <a:t>Quality Management and Lean Process Management</a:t>
            </a:r>
          </a:p>
          <a:p>
            <a:pPr marL="342900" indent="-342900">
              <a:lnSpc>
                <a:spcPts val="2000"/>
              </a:lnSpc>
              <a:spcBef>
                <a:spcPct val="20000"/>
              </a:spcBef>
              <a:buFontTx/>
              <a:buChar char="•"/>
            </a:pPr>
            <a:r>
              <a:rPr lang="en-US" dirty="0">
                <a:latin typeface="Times New Roman" pitchFamily="18" charset="0"/>
                <a:cs typeface="Times New Roman" pitchFamily="18" charset="0"/>
              </a:rPr>
              <a:t>Global Program and Project Management</a:t>
            </a:r>
          </a:p>
          <a:p>
            <a:pPr marL="342900" indent="-342900">
              <a:lnSpc>
                <a:spcPts val="2000"/>
              </a:lnSpc>
              <a:spcBef>
                <a:spcPct val="20000"/>
              </a:spcBef>
              <a:buFontTx/>
              <a:buChar char="•"/>
            </a:pPr>
            <a:r>
              <a:rPr lang="en-US" dirty="0">
                <a:latin typeface="Times New Roman" pitchFamily="18" charset="0"/>
                <a:cs typeface="Times New Roman" pitchFamily="18" charset="0"/>
              </a:rPr>
              <a:t>Supply Chain Management &amp; Logistics</a:t>
            </a:r>
          </a:p>
          <a:p>
            <a:pPr marL="342900" indent="-342900">
              <a:lnSpc>
                <a:spcPts val="2000"/>
              </a:lnSpc>
              <a:spcBef>
                <a:spcPct val="20000"/>
              </a:spcBef>
              <a:buFontTx/>
              <a:buChar char="•"/>
            </a:pPr>
            <a:r>
              <a:rPr lang="en-US" dirty="0">
                <a:latin typeface="Times New Roman" pitchFamily="18" charset="0"/>
                <a:cs typeface="Times New Roman" pitchFamily="18" charset="0"/>
              </a:rPr>
              <a:t>Corporate and Information Technology Strategy, Execution &amp; Governance</a:t>
            </a:r>
          </a:p>
          <a:p>
            <a:pPr marL="342900" indent="-342900">
              <a:lnSpc>
                <a:spcPts val="2000"/>
              </a:lnSpc>
              <a:spcBef>
                <a:spcPct val="20000"/>
              </a:spcBef>
              <a:buFontTx/>
              <a:buChar char="•"/>
            </a:pPr>
            <a:r>
              <a:rPr lang="en-US" dirty="0">
                <a:latin typeface="Times New Roman" pitchFamily="18" charset="0"/>
                <a:cs typeface="Times New Roman" pitchFamily="18" charset="0"/>
              </a:rPr>
              <a:t>Manufacturing and Operations Management</a:t>
            </a:r>
          </a:p>
          <a:p>
            <a:pPr marL="342900" indent="-342900">
              <a:lnSpc>
                <a:spcPts val="2000"/>
              </a:lnSpc>
              <a:spcBef>
                <a:spcPct val="20000"/>
              </a:spcBef>
              <a:buFontTx/>
              <a:buChar char="•"/>
            </a:pPr>
            <a:r>
              <a:rPr lang="en-US" dirty="0">
                <a:latin typeface="Times New Roman" pitchFamily="18" charset="0"/>
                <a:cs typeface="Times New Roman" pitchFamily="18" charset="0"/>
              </a:rPr>
              <a:t>Service Management</a:t>
            </a:r>
          </a:p>
          <a:p>
            <a:pPr marL="342900" indent="-342900">
              <a:lnSpc>
                <a:spcPts val="2000"/>
              </a:lnSpc>
              <a:spcBef>
                <a:spcPct val="20000"/>
              </a:spcBef>
              <a:buFontTx/>
              <a:buChar char="•"/>
            </a:pPr>
            <a:r>
              <a:rPr lang="en-US" dirty="0">
                <a:latin typeface="Times New Roman" pitchFamily="18" charset="0"/>
                <a:cs typeface="Times New Roman" pitchFamily="18" charset="0"/>
              </a:rPr>
              <a:t>Sports Technology and Management (Future)</a:t>
            </a:r>
          </a:p>
          <a:p>
            <a:pPr marL="342900" indent="-342900">
              <a:lnSpc>
                <a:spcPts val="2000"/>
              </a:lnSpc>
              <a:spcBef>
                <a:spcPct val="20000"/>
              </a:spcBef>
              <a:buFontTx/>
              <a:buChar char="•"/>
            </a:pPr>
            <a:r>
              <a:rPr lang="en-US" dirty="0">
                <a:latin typeface="Times New Roman" pitchFamily="18" charset="0"/>
                <a:cs typeface="Times New Roman" pitchFamily="18" charset="0"/>
              </a:rPr>
              <a:t>Engineering and Science Management</a:t>
            </a:r>
          </a:p>
          <a:p>
            <a:pPr marL="342900" indent="-342900">
              <a:lnSpc>
                <a:spcPts val="2000"/>
              </a:lnSpc>
              <a:spcBef>
                <a:spcPct val="20000"/>
              </a:spcBef>
              <a:buFontTx/>
              <a:buChar char="•"/>
            </a:pPr>
            <a:r>
              <a:rPr lang="en-US" dirty="0">
                <a:latin typeface="Times New Roman" pitchFamily="18" charset="0"/>
                <a:cs typeface="Times New Roman" pitchFamily="18" charset="0"/>
              </a:rPr>
              <a:t>++++</a:t>
            </a:r>
          </a:p>
        </p:txBody>
      </p:sp>
      <p:sp>
        <p:nvSpPr>
          <p:cNvPr id="9" name="Slide Number Placeholder 8"/>
          <p:cNvSpPr>
            <a:spLocks noGrp="1"/>
          </p:cNvSpPr>
          <p:nvPr>
            <p:ph type="sldNum" sz="quarter" idx="12"/>
          </p:nvPr>
        </p:nvSpPr>
        <p:spPr/>
        <p:txBody>
          <a:bodyPr/>
          <a:lstStyle/>
          <a:p>
            <a:fld id="{9864A289-0D15-47A1-A3F4-E290219EF54B}" type="slidenum">
              <a:rPr lang="en-US" smtClean="0"/>
              <a:pPr/>
              <a:t>32</a:t>
            </a:fld>
            <a:endParaRPr lang="en-US"/>
          </a:p>
        </p:txBody>
      </p:sp>
      <p:sp>
        <p:nvSpPr>
          <p:cNvPr id="10" name="Footer Placeholder 9"/>
          <p:cNvSpPr>
            <a:spLocks noGrp="1"/>
          </p:cNvSpPr>
          <p:nvPr>
            <p:ph type="ftr" sz="quarter" idx="11"/>
          </p:nvPr>
        </p:nvSpPr>
        <p:spPr>
          <a:xfrm>
            <a:off x="533400" y="6492875"/>
            <a:ext cx="2895600" cy="365125"/>
          </a:xfrm>
        </p:spPr>
        <p:txBody>
          <a:bodyPr/>
          <a:lstStyle/>
          <a:p>
            <a:r>
              <a:rPr lang="en-US" dirty="0" smtClean="0"/>
              <a:t>Proposed Ph.D-TM-9-18-12</a:t>
            </a:r>
            <a:endParaRPr lang="en-US" dirty="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2" name="Rectangle 4"/>
          <p:cNvSpPr>
            <a:spLocks noGrp="1" noChangeArrowheads="1"/>
          </p:cNvSpPr>
          <p:nvPr>
            <p:ph type="title" idx="4294967295"/>
          </p:nvPr>
        </p:nvSpPr>
        <p:spPr>
          <a:xfrm>
            <a:off x="381000" y="-76200"/>
            <a:ext cx="8229600" cy="1143000"/>
          </a:xfrm>
        </p:spPr>
        <p:txBody>
          <a:bodyPr>
            <a:normAutofit/>
          </a:bodyPr>
          <a:lstStyle/>
          <a:p>
            <a:pPr algn="l" eaLnBrk="1" hangingPunct="1">
              <a:defRPr/>
            </a:pPr>
            <a:r>
              <a:rPr lang="en-US" sz="2400" b="1" dirty="0" smtClean="0">
                <a:solidFill>
                  <a:srgbClr val="7030A0"/>
                </a:solidFill>
              </a:rPr>
              <a:t>RESEARCH AREAS – BIO-MEDICAL ENGINEERING</a:t>
            </a:r>
          </a:p>
        </p:txBody>
      </p:sp>
      <p:sp>
        <p:nvSpPr>
          <p:cNvPr id="43011" name="Rectangle 2"/>
          <p:cNvSpPr>
            <a:spLocks noChangeArrowheads="1"/>
          </p:cNvSpPr>
          <p:nvPr/>
        </p:nvSpPr>
        <p:spPr bwMode="auto">
          <a:xfrm>
            <a:off x="0" y="4525963"/>
            <a:ext cx="184150" cy="396875"/>
          </a:xfrm>
          <a:prstGeom prst="rect">
            <a:avLst/>
          </a:prstGeom>
          <a:noFill/>
          <a:ln w="12700">
            <a:noFill/>
            <a:miter lim="800000"/>
            <a:headEnd/>
            <a:tailEnd/>
          </a:ln>
        </p:spPr>
        <p:txBody>
          <a:bodyPr wrap="none" anchor="ctr">
            <a:spAutoFit/>
          </a:bodyPr>
          <a:lstStyle/>
          <a:p>
            <a:pPr>
              <a:spcBef>
                <a:spcPct val="50000"/>
              </a:spcBef>
            </a:pPr>
            <a:endParaRPr lang="en-US" sz="2000" b="1">
              <a:solidFill>
                <a:schemeClr val="bg1"/>
              </a:solidFill>
              <a:latin typeface="Times New Roman" pitchFamily="18" charset="0"/>
            </a:endParaRPr>
          </a:p>
        </p:txBody>
      </p:sp>
      <p:sp>
        <p:nvSpPr>
          <p:cNvPr id="43014" name="TextBox 7"/>
          <p:cNvSpPr txBox="1">
            <a:spLocks noChangeArrowheads="1"/>
          </p:cNvSpPr>
          <p:nvPr/>
        </p:nvSpPr>
        <p:spPr bwMode="auto">
          <a:xfrm>
            <a:off x="381000" y="685800"/>
            <a:ext cx="7543800" cy="6349430"/>
          </a:xfrm>
          <a:prstGeom prst="rect">
            <a:avLst/>
          </a:prstGeom>
          <a:noFill/>
          <a:ln w="9525">
            <a:noFill/>
            <a:miter lim="800000"/>
            <a:headEnd/>
            <a:tailEnd/>
          </a:ln>
        </p:spPr>
        <p:txBody>
          <a:bodyPr>
            <a:spAutoFit/>
          </a:bodyPr>
          <a:lstStyle/>
          <a:p>
            <a:pPr marL="342900" indent="-342900">
              <a:spcBef>
                <a:spcPct val="20000"/>
              </a:spcBef>
              <a:buFontTx/>
              <a:buChar char="•"/>
            </a:pPr>
            <a:r>
              <a:rPr lang="en-US" sz="1900" dirty="0" smtClean="0">
                <a:latin typeface="Times New Roman" pitchFamily="18" charset="0"/>
                <a:cs typeface="Times New Roman" pitchFamily="18" charset="0"/>
              </a:rPr>
              <a:t>Biomedical materials</a:t>
            </a:r>
          </a:p>
          <a:p>
            <a:pPr marL="342900" indent="-342900">
              <a:spcBef>
                <a:spcPct val="20000"/>
              </a:spcBef>
              <a:buFontTx/>
              <a:buChar char="•"/>
            </a:pPr>
            <a:r>
              <a:rPr lang="en-US" sz="1900" dirty="0" err="1" smtClean="0">
                <a:latin typeface="Times New Roman" pitchFamily="18" charset="0"/>
                <a:cs typeface="Times New Roman" pitchFamily="18" charset="0"/>
              </a:rPr>
              <a:t>Biomimicking</a:t>
            </a:r>
            <a:r>
              <a:rPr lang="en-US" sz="1900" dirty="0" smtClean="0">
                <a:latin typeface="Times New Roman" pitchFamily="18" charset="0"/>
                <a:cs typeface="Times New Roman" pitchFamily="18" charset="0"/>
              </a:rPr>
              <a:t> and </a:t>
            </a:r>
            <a:r>
              <a:rPr lang="en-US" sz="1900" dirty="0" err="1" smtClean="0">
                <a:latin typeface="Times New Roman" pitchFamily="18" charset="0"/>
                <a:cs typeface="Times New Roman" pitchFamily="18" charset="0"/>
              </a:rPr>
              <a:t>bioinspired</a:t>
            </a:r>
            <a:r>
              <a:rPr lang="en-US" sz="1900" dirty="0" smtClean="0">
                <a:latin typeface="Times New Roman" pitchFamily="18" charset="0"/>
                <a:cs typeface="Times New Roman" pitchFamily="18" charset="0"/>
              </a:rPr>
              <a:t> materials</a:t>
            </a:r>
          </a:p>
          <a:p>
            <a:pPr marL="342900" indent="-342900">
              <a:spcBef>
                <a:spcPct val="20000"/>
              </a:spcBef>
              <a:buFontTx/>
              <a:buChar char="•"/>
            </a:pPr>
            <a:r>
              <a:rPr lang="en-US" sz="1900" dirty="0" smtClean="0">
                <a:latin typeface="Times New Roman" pitchFamily="18" charset="0"/>
                <a:cs typeface="Times New Roman" pitchFamily="18" charset="0"/>
              </a:rPr>
              <a:t>Bioelectronics</a:t>
            </a:r>
          </a:p>
          <a:p>
            <a:pPr marL="342900" indent="-342900">
              <a:spcBef>
                <a:spcPct val="20000"/>
              </a:spcBef>
              <a:buFontTx/>
              <a:buChar char="•"/>
            </a:pPr>
            <a:r>
              <a:rPr lang="en-US" sz="1900" dirty="0" err="1" smtClean="0">
                <a:latin typeface="Times New Roman" pitchFamily="18" charset="0"/>
                <a:cs typeface="Times New Roman" pitchFamily="18" charset="0"/>
              </a:rPr>
              <a:t>BioMEMS</a:t>
            </a:r>
            <a:endParaRPr lang="en-US" sz="1900" dirty="0" smtClean="0">
              <a:latin typeface="Times New Roman" pitchFamily="18" charset="0"/>
              <a:cs typeface="Times New Roman" pitchFamily="18" charset="0"/>
            </a:endParaRPr>
          </a:p>
          <a:p>
            <a:pPr marL="342900" indent="-342900">
              <a:spcBef>
                <a:spcPct val="20000"/>
              </a:spcBef>
              <a:buFontTx/>
              <a:buChar char="•"/>
            </a:pPr>
            <a:r>
              <a:rPr lang="en-US" sz="1900" dirty="0" err="1" smtClean="0">
                <a:latin typeface="Times New Roman" pitchFamily="18" charset="0"/>
                <a:cs typeface="Times New Roman" pitchFamily="18" charset="0"/>
              </a:rPr>
              <a:t>Biosignal</a:t>
            </a:r>
            <a:r>
              <a:rPr lang="en-US" sz="1900" dirty="0" smtClean="0">
                <a:latin typeface="Times New Roman" pitchFamily="18" charset="0"/>
                <a:cs typeface="Times New Roman" pitchFamily="18" charset="0"/>
              </a:rPr>
              <a:t> processing</a:t>
            </a:r>
          </a:p>
          <a:p>
            <a:pPr marL="342900" indent="-342900">
              <a:spcBef>
                <a:spcPct val="20000"/>
              </a:spcBef>
              <a:buFontTx/>
              <a:buChar char="•"/>
            </a:pPr>
            <a:r>
              <a:rPr lang="en-US" sz="1900" dirty="0" err="1" smtClean="0">
                <a:latin typeface="Times New Roman" pitchFamily="18" charset="0"/>
                <a:cs typeface="Times New Roman" pitchFamily="18" charset="0"/>
              </a:rPr>
              <a:t>Biorobotics</a:t>
            </a:r>
            <a:endParaRPr lang="en-US" sz="1900" dirty="0" smtClean="0">
              <a:latin typeface="Times New Roman" pitchFamily="18" charset="0"/>
              <a:cs typeface="Times New Roman" pitchFamily="18" charset="0"/>
            </a:endParaRPr>
          </a:p>
          <a:p>
            <a:pPr marL="342900" indent="-342900">
              <a:spcBef>
                <a:spcPct val="20000"/>
              </a:spcBef>
              <a:buFontTx/>
              <a:buChar char="•"/>
            </a:pPr>
            <a:r>
              <a:rPr lang="en-US" sz="1900" dirty="0" err="1" smtClean="0">
                <a:latin typeface="Times New Roman" pitchFamily="18" charset="0"/>
                <a:cs typeface="Times New Roman" pitchFamily="18" charset="0"/>
              </a:rPr>
              <a:t>Bioimage</a:t>
            </a:r>
            <a:r>
              <a:rPr lang="en-US" sz="1900" dirty="0" smtClean="0">
                <a:latin typeface="Times New Roman" pitchFamily="18" charset="0"/>
                <a:cs typeface="Times New Roman" pitchFamily="18" charset="0"/>
              </a:rPr>
              <a:t> processing</a:t>
            </a:r>
          </a:p>
          <a:p>
            <a:pPr marL="342900" indent="-342900">
              <a:spcBef>
                <a:spcPct val="20000"/>
              </a:spcBef>
              <a:buFontTx/>
              <a:buChar char="•"/>
            </a:pPr>
            <a:r>
              <a:rPr lang="en-US" sz="1900" dirty="0" err="1" smtClean="0">
                <a:latin typeface="Times New Roman" pitchFamily="18" charset="0"/>
                <a:cs typeface="Times New Roman" pitchFamily="18" charset="0"/>
              </a:rPr>
              <a:t>Ergonomy</a:t>
            </a:r>
            <a:endParaRPr lang="en-US" sz="1900" dirty="0" smtClean="0">
              <a:latin typeface="Times New Roman" pitchFamily="18" charset="0"/>
              <a:cs typeface="Times New Roman" pitchFamily="18" charset="0"/>
            </a:endParaRPr>
          </a:p>
          <a:p>
            <a:pPr marL="342900" indent="-342900">
              <a:spcBef>
                <a:spcPct val="20000"/>
              </a:spcBef>
              <a:buFontTx/>
              <a:buChar char="•"/>
            </a:pPr>
            <a:r>
              <a:rPr lang="en-US" sz="1900" dirty="0" smtClean="0">
                <a:latin typeface="Times New Roman" pitchFamily="18" charset="0"/>
                <a:cs typeface="Times New Roman" pitchFamily="18" charset="0"/>
              </a:rPr>
              <a:t>Bioinformatics</a:t>
            </a:r>
          </a:p>
          <a:p>
            <a:pPr marL="342900" indent="-342900">
              <a:spcBef>
                <a:spcPct val="20000"/>
              </a:spcBef>
              <a:buFontTx/>
              <a:buChar char="•"/>
            </a:pPr>
            <a:r>
              <a:rPr lang="en-US" sz="1900" dirty="0" smtClean="0">
                <a:latin typeface="Times New Roman" pitchFamily="18" charset="0"/>
                <a:cs typeface="Times New Roman" pitchFamily="18" charset="0"/>
              </a:rPr>
              <a:t>Gene sequencing </a:t>
            </a:r>
          </a:p>
          <a:p>
            <a:pPr marL="342900" indent="-342900">
              <a:spcBef>
                <a:spcPct val="20000"/>
              </a:spcBef>
              <a:buFontTx/>
              <a:buChar char="•"/>
            </a:pPr>
            <a:r>
              <a:rPr lang="en-US" sz="1900" dirty="0" smtClean="0">
                <a:latin typeface="Times New Roman" pitchFamily="18" charset="0"/>
                <a:cs typeface="Times New Roman" pitchFamily="18" charset="0"/>
              </a:rPr>
              <a:t>Communication in man-machine interface</a:t>
            </a:r>
          </a:p>
          <a:p>
            <a:pPr marL="342900" indent="-342900">
              <a:spcBef>
                <a:spcPct val="20000"/>
              </a:spcBef>
              <a:buFontTx/>
              <a:buChar char="•"/>
            </a:pPr>
            <a:r>
              <a:rPr lang="en-US" sz="1900" dirty="0" err="1" smtClean="0">
                <a:latin typeface="Times New Roman" pitchFamily="18" charset="0"/>
                <a:cs typeface="Times New Roman" pitchFamily="18" charset="0"/>
              </a:rPr>
              <a:t>Biosensing</a:t>
            </a:r>
            <a:r>
              <a:rPr lang="en-US" sz="1900" dirty="0" smtClean="0">
                <a:latin typeface="Times New Roman" pitchFamily="18" charset="0"/>
                <a:cs typeface="Times New Roman" pitchFamily="18" charset="0"/>
              </a:rPr>
              <a:t> </a:t>
            </a:r>
          </a:p>
          <a:p>
            <a:pPr marL="342900" indent="-342900">
              <a:spcBef>
                <a:spcPct val="20000"/>
              </a:spcBef>
              <a:buFontTx/>
              <a:buChar char="•"/>
            </a:pPr>
            <a:r>
              <a:rPr lang="en-US" sz="1900" dirty="0" smtClean="0">
                <a:latin typeface="Times New Roman" pitchFamily="18" charset="0"/>
                <a:cs typeface="Times New Roman" pitchFamily="18" charset="0"/>
              </a:rPr>
              <a:t>Tissue Engineering</a:t>
            </a:r>
          </a:p>
          <a:p>
            <a:pPr marL="342900" indent="-342900">
              <a:spcBef>
                <a:spcPct val="20000"/>
              </a:spcBef>
              <a:buFontTx/>
              <a:buChar char="•"/>
            </a:pPr>
            <a:r>
              <a:rPr lang="en-US" sz="1900" dirty="0" smtClean="0">
                <a:latin typeface="Times New Roman" pitchFamily="18" charset="0"/>
                <a:cs typeface="Times New Roman" pitchFamily="18" charset="0"/>
              </a:rPr>
              <a:t>Cellular and molecular biology</a:t>
            </a:r>
          </a:p>
          <a:p>
            <a:pPr marL="342900" indent="-342900">
              <a:spcBef>
                <a:spcPct val="20000"/>
              </a:spcBef>
              <a:buFontTx/>
              <a:buChar char="•"/>
            </a:pPr>
            <a:r>
              <a:rPr lang="en-US" sz="1900" dirty="0" smtClean="0">
                <a:latin typeface="Times New Roman" pitchFamily="18" charset="0"/>
                <a:cs typeface="Times New Roman" pitchFamily="18" charset="0"/>
              </a:rPr>
              <a:t>Biometrics </a:t>
            </a:r>
          </a:p>
          <a:p>
            <a:pPr marL="342900" indent="-342900">
              <a:spcBef>
                <a:spcPct val="20000"/>
              </a:spcBef>
              <a:buFontTx/>
              <a:buChar char="•"/>
            </a:pPr>
            <a:r>
              <a:rPr lang="en-US" sz="1900" dirty="0" smtClean="0">
                <a:latin typeface="Times New Roman" pitchFamily="18" charset="0"/>
                <a:cs typeface="Times New Roman" pitchFamily="18" charset="0"/>
              </a:rPr>
              <a:t>Biomechanics </a:t>
            </a:r>
          </a:p>
          <a:p>
            <a:pPr marL="342900" indent="-342900">
              <a:spcBef>
                <a:spcPct val="20000"/>
              </a:spcBef>
              <a:buFontTx/>
              <a:buChar char="•"/>
            </a:pPr>
            <a:r>
              <a:rPr lang="en-US" sz="1900" dirty="0" smtClean="0">
                <a:latin typeface="Times New Roman" pitchFamily="18" charset="0"/>
                <a:cs typeface="Times New Roman" pitchFamily="18" charset="0"/>
              </a:rPr>
              <a:t>Biotechnology</a:t>
            </a:r>
          </a:p>
          <a:p>
            <a:pPr marL="342900" indent="-342900">
              <a:spcBef>
                <a:spcPct val="20000"/>
              </a:spcBef>
            </a:pPr>
            <a:endParaRPr lang="en-US" sz="1900" dirty="0">
              <a:latin typeface="Times New Roman" pitchFamily="18" charset="0"/>
              <a:cs typeface="Times New Roman" pitchFamily="18" charset="0"/>
            </a:endParaRPr>
          </a:p>
        </p:txBody>
      </p:sp>
      <p:sp>
        <p:nvSpPr>
          <p:cNvPr id="10" name="Slide Number Placeholder 9"/>
          <p:cNvSpPr>
            <a:spLocks noGrp="1"/>
          </p:cNvSpPr>
          <p:nvPr>
            <p:ph type="sldNum" sz="quarter" idx="12"/>
          </p:nvPr>
        </p:nvSpPr>
        <p:spPr/>
        <p:txBody>
          <a:bodyPr/>
          <a:lstStyle/>
          <a:p>
            <a:fld id="{9864A289-0D15-47A1-A3F4-E290219EF54B}" type="slidenum">
              <a:rPr lang="en-US" smtClean="0"/>
              <a:pPr/>
              <a:t>33</a:t>
            </a:fld>
            <a:endParaRPr lang="en-US"/>
          </a:p>
        </p:txBody>
      </p:sp>
      <p:sp>
        <p:nvSpPr>
          <p:cNvPr id="11" name="Footer Placeholder 10"/>
          <p:cNvSpPr>
            <a:spLocks noGrp="1"/>
          </p:cNvSpPr>
          <p:nvPr>
            <p:ph type="ftr" sz="quarter" idx="11"/>
          </p:nvPr>
        </p:nvSpPr>
        <p:spPr>
          <a:xfrm>
            <a:off x="533400" y="6492875"/>
            <a:ext cx="2895600" cy="365125"/>
          </a:xfrm>
        </p:spPr>
        <p:txBody>
          <a:bodyPr/>
          <a:lstStyle/>
          <a:p>
            <a:r>
              <a:rPr lang="en-US" dirty="0" smtClean="0"/>
              <a:t>Proposed Ph.D-TM-9-18-12</a:t>
            </a:r>
            <a:endParaRPr lang="en-US" dirty="0"/>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2" name="Rectangle 4"/>
          <p:cNvSpPr>
            <a:spLocks noGrp="1" noChangeArrowheads="1"/>
          </p:cNvSpPr>
          <p:nvPr>
            <p:ph type="title" idx="4294967295"/>
          </p:nvPr>
        </p:nvSpPr>
        <p:spPr>
          <a:xfrm>
            <a:off x="381000" y="-76200"/>
            <a:ext cx="7543800" cy="838200"/>
          </a:xfrm>
        </p:spPr>
        <p:txBody>
          <a:bodyPr>
            <a:normAutofit/>
          </a:bodyPr>
          <a:lstStyle/>
          <a:p>
            <a:pPr algn="l" eaLnBrk="1" hangingPunct="1">
              <a:defRPr/>
            </a:pPr>
            <a:r>
              <a:rPr lang="en-US" sz="2400" b="1" dirty="0" smtClean="0">
                <a:solidFill>
                  <a:srgbClr val="7030A0"/>
                </a:solidFill>
              </a:rPr>
              <a:t>RESEARCH AREAS - COMPUTER SCIENCE &amp;  ENGINEERING</a:t>
            </a:r>
          </a:p>
        </p:txBody>
      </p:sp>
      <p:sp>
        <p:nvSpPr>
          <p:cNvPr id="39939" name="Rectangle 2"/>
          <p:cNvSpPr>
            <a:spLocks noChangeArrowheads="1"/>
          </p:cNvSpPr>
          <p:nvPr/>
        </p:nvSpPr>
        <p:spPr bwMode="auto">
          <a:xfrm>
            <a:off x="0" y="1524000"/>
            <a:ext cx="9144000" cy="5334000"/>
          </a:xfrm>
          <a:prstGeom prst="rect">
            <a:avLst/>
          </a:prstGeom>
          <a:noFill/>
          <a:ln w="12700">
            <a:noFill/>
            <a:miter lim="800000"/>
            <a:headEnd/>
            <a:tailEnd/>
          </a:ln>
        </p:spPr>
        <p:txBody>
          <a:bodyPr wrap="none" anchor="ctr">
            <a:spAutoFit/>
          </a:bodyPr>
          <a:lstStyle/>
          <a:p>
            <a:pPr>
              <a:spcBef>
                <a:spcPct val="50000"/>
              </a:spcBef>
            </a:pPr>
            <a:endParaRPr lang="en-US" sz="2000" b="1">
              <a:solidFill>
                <a:schemeClr val="bg1"/>
              </a:solidFill>
              <a:latin typeface="Times New Roman" pitchFamily="18" charset="0"/>
            </a:endParaRPr>
          </a:p>
        </p:txBody>
      </p:sp>
      <p:sp>
        <p:nvSpPr>
          <p:cNvPr id="39942" name="TextBox 7"/>
          <p:cNvSpPr txBox="1">
            <a:spLocks noChangeArrowheads="1"/>
          </p:cNvSpPr>
          <p:nvPr/>
        </p:nvSpPr>
        <p:spPr bwMode="auto">
          <a:xfrm>
            <a:off x="376237" y="750868"/>
            <a:ext cx="8310563" cy="5878532"/>
          </a:xfrm>
          <a:prstGeom prst="rect">
            <a:avLst/>
          </a:prstGeom>
          <a:noFill/>
          <a:ln w="9525">
            <a:noFill/>
            <a:miter lim="800000"/>
            <a:headEnd/>
            <a:tailEnd/>
          </a:ln>
        </p:spPr>
        <p:txBody>
          <a:bodyPr wrap="square">
            <a:spAutoFit/>
          </a:bodyPr>
          <a:lstStyle/>
          <a:p>
            <a:pPr marL="342900" indent="-342900">
              <a:lnSpc>
                <a:spcPct val="105000"/>
              </a:lnSpc>
              <a:spcBef>
                <a:spcPct val="20000"/>
              </a:spcBef>
              <a:buFontTx/>
              <a:buChar char="•"/>
            </a:pPr>
            <a:r>
              <a:rPr lang="en-US" sz="2000" dirty="0">
                <a:latin typeface="Times New Roman" pitchFamily="18" charset="0"/>
                <a:cs typeface="Times New Roman" pitchFamily="18" charset="0"/>
              </a:rPr>
              <a:t>Automation and  Manufacturing</a:t>
            </a:r>
          </a:p>
          <a:p>
            <a:pPr marL="342900" indent="-342900">
              <a:lnSpc>
                <a:spcPct val="105000"/>
              </a:lnSpc>
              <a:spcBef>
                <a:spcPct val="20000"/>
              </a:spcBef>
              <a:buFontTx/>
              <a:buChar char="•"/>
            </a:pPr>
            <a:r>
              <a:rPr lang="en-US" sz="2000" dirty="0">
                <a:latin typeface="Times New Roman" pitchFamily="18" charset="0"/>
                <a:cs typeface="Times New Roman" pitchFamily="18" charset="0"/>
              </a:rPr>
              <a:t>Biomedical Engineering</a:t>
            </a:r>
          </a:p>
          <a:p>
            <a:pPr marL="342900" indent="-342900">
              <a:lnSpc>
                <a:spcPct val="105000"/>
              </a:lnSpc>
              <a:spcBef>
                <a:spcPct val="20000"/>
              </a:spcBef>
              <a:buFontTx/>
              <a:buChar char="•"/>
            </a:pPr>
            <a:r>
              <a:rPr lang="en-US" sz="2000" dirty="0">
                <a:latin typeface="Times New Roman" pitchFamily="18" charset="0"/>
                <a:cs typeface="Times New Roman" pitchFamily="18" charset="0"/>
              </a:rPr>
              <a:t>Computer Architecture</a:t>
            </a:r>
          </a:p>
          <a:p>
            <a:pPr marL="342900" indent="-342900">
              <a:lnSpc>
                <a:spcPct val="105000"/>
              </a:lnSpc>
              <a:spcBef>
                <a:spcPct val="20000"/>
              </a:spcBef>
              <a:buFontTx/>
              <a:buChar char="•"/>
            </a:pPr>
            <a:r>
              <a:rPr lang="en-US" sz="2000" dirty="0">
                <a:latin typeface="Times New Roman" pitchFamily="18" charset="0"/>
                <a:cs typeface="Times New Roman" pitchFamily="18" charset="0"/>
              </a:rPr>
              <a:t>Computer Arithmetic</a:t>
            </a:r>
          </a:p>
          <a:p>
            <a:pPr marL="342900" indent="-342900">
              <a:lnSpc>
                <a:spcPct val="105000"/>
              </a:lnSpc>
              <a:spcBef>
                <a:spcPct val="20000"/>
              </a:spcBef>
              <a:buFontTx/>
              <a:buChar char="•"/>
            </a:pPr>
            <a:r>
              <a:rPr lang="en-US" sz="2000" dirty="0">
                <a:latin typeface="Times New Roman" pitchFamily="18" charset="0"/>
                <a:cs typeface="Times New Roman" pitchFamily="18" charset="0"/>
              </a:rPr>
              <a:t>Computer Networks</a:t>
            </a:r>
          </a:p>
          <a:p>
            <a:pPr marL="342900" indent="-342900">
              <a:lnSpc>
                <a:spcPct val="105000"/>
              </a:lnSpc>
              <a:spcBef>
                <a:spcPct val="20000"/>
              </a:spcBef>
              <a:buFontTx/>
              <a:buChar char="•"/>
            </a:pPr>
            <a:r>
              <a:rPr lang="en-US" sz="2000" dirty="0">
                <a:latin typeface="Times New Roman" pitchFamily="18" charset="0"/>
                <a:cs typeface="Times New Roman" pitchFamily="18" charset="0"/>
              </a:rPr>
              <a:t>Control Systems</a:t>
            </a:r>
          </a:p>
          <a:p>
            <a:pPr marL="342900" indent="-342900">
              <a:lnSpc>
                <a:spcPct val="105000"/>
              </a:lnSpc>
              <a:spcBef>
                <a:spcPct val="20000"/>
              </a:spcBef>
              <a:buFontTx/>
              <a:buChar char="•"/>
            </a:pPr>
            <a:r>
              <a:rPr lang="en-US" sz="2000" dirty="0">
                <a:latin typeface="Times New Roman" pitchFamily="18" charset="0"/>
                <a:cs typeface="Times New Roman" pitchFamily="18" charset="0"/>
              </a:rPr>
              <a:t>Digital Signal Processing &amp; Image Processing</a:t>
            </a:r>
          </a:p>
          <a:p>
            <a:pPr marL="342900" indent="-342900">
              <a:lnSpc>
                <a:spcPct val="105000"/>
              </a:lnSpc>
              <a:spcBef>
                <a:spcPct val="20000"/>
              </a:spcBef>
              <a:buFontTx/>
              <a:buChar char="•"/>
            </a:pPr>
            <a:r>
              <a:rPr lang="en-US" sz="2000" dirty="0">
                <a:latin typeface="Times New Roman" pitchFamily="18" charset="0"/>
                <a:cs typeface="Times New Roman" pitchFamily="18" charset="0"/>
              </a:rPr>
              <a:t>Multimedia Data Base Application</a:t>
            </a:r>
          </a:p>
          <a:p>
            <a:pPr marL="342900" indent="-342900">
              <a:lnSpc>
                <a:spcPct val="105000"/>
              </a:lnSpc>
              <a:spcBef>
                <a:spcPct val="20000"/>
              </a:spcBef>
              <a:buFontTx/>
              <a:buChar char="•"/>
            </a:pPr>
            <a:r>
              <a:rPr lang="en-US" sz="2000" dirty="0">
                <a:latin typeface="Times New Roman" pitchFamily="18" charset="0"/>
                <a:cs typeface="Times New Roman" pitchFamily="18" charset="0"/>
              </a:rPr>
              <a:t>Formal Approaches for Design, Synthesis and Verification </a:t>
            </a:r>
          </a:p>
          <a:p>
            <a:pPr marL="342900" indent="-342900">
              <a:lnSpc>
                <a:spcPct val="105000"/>
              </a:lnSpc>
              <a:spcBef>
                <a:spcPct val="20000"/>
              </a:spcBef>
              <a:buFontTx/>
              <a:buChar char="•"/>
            </a:pPr>
            <a:r>
              <a:rPr lang="en-US" sz="2000" dirty="0">
                <a:latin typeface="Times New Roman" pitchFamily="18" charset="0"/>
                <a:cs typeface="Times New Roman" pitchFamily="18" charset="0"/>
              </a:rPr>
              <a:t>Parallel and Distributed Architectures and Algorithms</a:t>
            </a:r>
          </a:p>
          <a:p>
            <a:pPr marL="342900" indent="-342900">
              <a:lnSpc>
                <a:spcPct val="105000"/>
              </a:lnSpc>
              <a:spcBef>
                <a:spcPct val="20000"/>
              </a:spcBef>
              <a:buFontTx/>
              <a:buChar char="•"/>
            </a:pPr>
            <a:r>
              <a:rPr lang="en-US" sz="2000" dirty="0">
                <a:latin typeface="Times New Roman" pitchFamily="18" charset="0"/>
                <a:cs typeface="Times New Roman" pitchFamily="18" charset="0"/>
              </a:rPr>
              <a:t>Robotics</a:t>
            </a:r>
          </a:p>
          <a:p>
            <a:pPr marL="342900" indent="-342900">
              <a:lnSpc>
                <a:spcPct val="105000"/>
              </a:lnSpc>
              <a:spcBef>
                <a:spcPct val="20000"/>
              </a:spcBef>
              <a:buFontTx/>
              <a:buChar char="•"/>
            </a:pPr>
            <a:r>
              <a:rPr lang="en-US" sz="2000" dirty="0">
                <a:latin typeface="Times New Roman" pitchFamily="18" charset="0"/>
                <a:cs typeface="Times New Roman" pitchFamily="18" charset="0"/>
              </a:rPr>
              <a:t>Scalable Web Architectures, SOA, GPS Applications. </a:t>
            </a:r>
          </a:p>
          <a:p>
            <a:pPr marL="342900" indent="-342900">
              <a:lnSpc>
                <a:spcPct val="105000"/>
              </a:lnSpc>
              <a:spcBef>
                <a:spcPct val="20000"/>
              </a:spcBef>
              <a:buFontTx/>
              <a:buChar char="•"/>
            </a:pPr>
            <a:r>
              <a:rPr lang="en-US" sz="2000" dirty="0">
                <a:latin typeface="Times New Roman" pitchFamily="18" charset="0"/>
                <a:cs typeface="Times New Roman" pitchFamily="18" charset="0"/>
              </a:rPr>
              <a:t>Microelectronic Design</a:t>
            </a:r>
          </a:p>
          <a:p>
            <a:pPr marL="342900" indent="-342900">
              <a:lnSpc>
                <a:spcPct val="105000"/>
              </a:lnSpc>
              <a:spcBef>
                <a:spcPct val="20000"/>
              </a:spcBef>
              <a:buFontTx/>
              <a:buChar char="•"/>
            </a:pPr>
            <a:r>
              <a:rPr lang="en-US" sz="2000" dirty="0">
                <a:latin typeface="Times New Roman" pitchFamily="18" charset="0"/>
                <a:cs typeface="Times New Roman" pitchFamily="18" charset="0"/>
              </a:rPr>
              <a:t>Wireless Communication</a:t>
            </a:r>
          </a:p>
          <a:p>
            <a:pPr marL="342900" indent="-342900">
              <a:spcBef>
                <a:spcPct val="50000"/>
              </a:spcBef>
            </a:pPr>
            <a:endParaRPr lang="en-US" sz="2000" dirty="0">
              <a:latin typeface="Times New Roman" pitchFamily="18" charset="0"/>
              <a:cs typeface="Times New Roman" pitchFamily="18" charset="0"/>
            </a:endParaRPr>
          </a:p>
        </p:txBody>
      </p:sp>
      <p:sp>
        <p:nvSpPr>
          <p:cNvPr id="10" name="Slide Number Placeholder 9"/>
          <p:cNvSpPr>
            <a:spLocks noGrp="1"/>
          </p:cNvSpPr>
          <p:nvPr>
            <p:ph type="sldNum" sz="quarter" idx="12"/>
          </p:nvPr>
        </p:nvSpPr>
        <p:spPr/>
        <p:txBody>
          <a:bodyPr/>
          <a:lstStyle/>
          <a:p>
            <a:fld id="{9864A289-0D15-47A1-A3F4-E290219EF54B}" type="slidenum">
              <a:rPr lang="en-US" smtClean="0"/>
              <a:pPr/>
              <a:t>34</a:t>
            </a:fld>
            <a:endParaRPr lang="en-US"/>
          </a:p>
        </p:txBody>
      </p:sp>
      <p:sp>
        <p:nvSpPr>
          <p:cNvPr id="11" name="Footer Placeholder 10"/>
          <p:cNvSpPr>
            <a:spLocks noGrp="1"/>
          </p:cNvSpPr>
          <p:nvPr>
            <p:ph type="ftr" sz="quarter" idx="11"/>
          </p:nvPr>
        </p:nvSpPr>
        <p:spPr/>
        <p:txBody>
          <a:bodyPr/>
          <a:lstStyle/>
          <a:p>
            <a:r>
              <a:rPr lang="en-US" dirty="0" smtClean="0"/>
              <a:t>Proposed Ph.D-TM-9-18-12</a:t>
            </a:r>
            <a:endParaRPr lang="en-US" dirty="0"/>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4" name="Rectangle 4"/>
          <p:cNvSpPr>
            <a:spLocks noGrp="1" noChangeArrowheads="1"/>
          </p:cNvSpPr>
          <p:nvPr>
            <p:ph type="title" idx="4294967295"/>
          </p:nvPr>
        </p:nvSpPr>
        <p:spPr>
          <a:xfrm>
            <a:off x="304800" y="228600"/>
            <a:ext cx="7848600" cy="457200"/>
          </a:xfrm>
        </p:spPr>
        <p:txBody>
          <a:bodyPr>
            <a:normAutofit/>
          </a:bodyPr>
          <a:lstStyle/>
          <a:p>
            <a:pPr algn="l" eaLnBrk="1" hangingPunct="1">
              <a:defRPr/>
            </a:pPr>
            <a:r>
              <a:rPr lang="en-US" sz="2400" b="1" dirty="0" smtClean="0">
                <a:solidFill>
                  <a:srgbClr val="7030A0"/>
                </a:solidFill>
              </a:rPr>
              <a:t>RESEARCH AREAS - ELECTRICAL ENGINEERING</a:t>
            </a:r>
          </a:p>
        </p:txBody>
      </p:sp>
      <p:sp>
        <p:nvSpPr>
          <p:cNvPr id="40963" name="Rectangle 2"/>
          <p:cNvSpPr>
            <a:spLocks noChangeArrowheads="1"/>
          </p:cNvSpPr>
          <p:nvPr/>
        </p:nvSpPr>
        <p:spPr bwMode="auto">
          <a:xfrm>
            <a:off x="0" y="1524000"/>
            <a:ext cx="9144000" cy="5334000"/>
          </a:xfrm>
          <a:prstGeom prst="rect">
            <a:avLst/>
          </a:prstGeom>
          <a:noFill/>
          <a:ln w="12700">
            <a:noFill/>
            <a:miter lim="800000"/>
            <a:headEnd/>
            <a:tailEnd/>
          </a:ln>
        </p:spPr>
        <p:txBody>
          <a:bodyPr wrap="none" anchor="ctr">
            <a:spAutoFit/>
          </a:bodyPr>
          <a:lstStyle/>
          <a:p>
            <a:pPr>
              <a:spcBef>
                <a:spcPct val="50000"/>
              </a:spcBef>
            </a:pPr>
            <a:endParaRPr lang="en-US" sz="2000" b="1">
              <a:solidFill>
                <a:schemeClr val="bg1"/>
              </a:solidFill>
              <a:latin typeface="Times New Roman" pitchFamily="18" charset="0"/>
            </a:endParaRPr>
          </a:p>
        </p:txBody>
      </p:sp>
      <p:sp>
        <p:nvSpPr>
          <p:cNvPr id="40966" name="TextBox 7"/>
          <p:cNvSpPr txBox="1">
            <a:spLocks noChangeArrowheads="1"/>
          </p:cNvSpPr>
          <p:nvPr/>
        </p:nvSpPr>
        <p:spPr bwMode="auto">
          <a:xfrm>
            <a:off x="304800" y="685800"/>
            <a:ext cx="8153400" cy="5663089"/>
          </a:xfrm>
          <a:prstGeom prst="rect">
            <a:avLst/>
          </a:prstGeom>
          <a:noFill/>
          <a:ln w="9525">
            <a:noFill/>
            <a:miter lim="800000"/>
            <a:headEnd/>
            <a:tailEnd/>
          </a:ln>
        </p:spPr>
        <p:txBody>
          <a:bodyPr>
            <a:spAutoFit/>
          </a:bodyPr>
          <a:lstStyle/>
          <a:p>
            <a:pPr marL="342900" indent="-342900">
              <a:spcBef>
                <a:spcPct val="20000"/>
              </a:spcBef>
              <a:buFontTx/>
              <a:buChar char="•"/>
            </a:pPr>
            <a:r>
              <a:rPr lang="en-US" sz="2000" dirty="0">
                <a:latin typeface="Times New Roman" pitchFamily="18" charset="0"/>
                <a:cs typeface="Times New Roman" pitchFamily="18" charset="0"/>
              </a:rPr>
              <a:t>Distributed control and optimization</a:t>
            </a:r>
          </a:p>
          <a:p>
            <a:pPr marL="342900" indent="-342900">
              <a:spcBef>
                <a:spcPct val="20000"/>
              </a:spcBef>
              <a:buFontTx/>
              <a:buChar char="•"/>
            </a:pPr>
            <a:r>
              <a:rPr lang="en-US" sz="2000" dirty="0">
                <a:latin typeface="Times New Roman" pitchFamily="18" charset="0"/>
                <a:cs typeface="Times New Roman" pitchFamily="18" charset="0"/>
              </a:rPr>
              <a:t>Electrical Properties of Plastic/Metal Composites</a:t>
            </a:r>
          </a:p>
          <a:p>
            <a:pPr marL="342900" indent="-342900">
              <a:spcBef>
                <a:spcPct val="20000"/>
              </a:spcBef>
              <a:buFontTx/>
              <a:buChar char="•"/>
            </a:pPr>
            <a:r>
              <a:rPr lang="en-US" sz="2000" dirty="0">
                <a:latin typeface="Times New Roman" pitchFamily="18" charset="0"/>
                <a:cs typeface="Times New Roman" pitchFamily="18" charset="0"/>
              </a:rPr>
              <a:t>Electrical Safety and Electric Accident reconstruction</a:t>
            </a:r>
          </a:p>
          <a:p>
            <a:pPr marL="342900" indent="-342900">
              <a:spcBef>
                <a:spcPct val="20000"/>
              </a:spcBef>
              <a:buFontTx/>
              <a:buChar char="•"/>
            </a:pPr>
            <a:r>
              <a:rPr lang="en-US" sz="2000" dirty="0">
                <a:latin typeface="Times New Roman" pitchFamily="18" charset="0"/>
                <a:cs typeface="Times New Roman" pitchFamily="18" charset="0"/>
              </a:rPr>
              <a:t>Electromagnetic Fields Applied To Lightning</a:t>
            </a:r>
          </a:p>
          <a:p>
            <a:pPr marL="342900" indent="-342900">
              <a:spcBef>
                <a:spcPct val="20000"/>
              </a:spcBef>
              <a:buFontTx/>
              <a:buChar char="•"/>
            </a:pPr>
            <a:r>
              <a:rPr lang="en-US" sz="2000" dirty="0">
                <a:latin typeface="Times New Roman" pitchFamily="18" charset="0"/>
                <a:cs typeface="Times New Roman" pitchFamily="18" charset="0"/>
              </a:rPr>
              <a:t>Electronic Biological Sensors</a:t>
            </a:r>
          </a:p>
          <a:p>
            <a:pPr marL="342900" indent="-342900">
              <a:spcBef>
                <a:spcPct val="20000"/>
              </a:spcBef>
              <a:buFontTx/>
              <a:buChar char="•"/>
            </a:pPr>
            <a:r>
              <a:rPr lang="en-US" sz="2000" dirty="0">
                <a:latin typeface="Times New Roman" pitchFamily="18" charset="0"/>
                <a:cs typeface="Times New Roman" pitchFamily="18" charset="0"/>
              </a:rPr>
              <a:t>Electronic Materials and Devices</a:t>
            </a:r>
          </a:p>
          <a:p>
            <a:pPr marL="342900" indent="-342900">
              <a:spcBef>
                <a:spcPct val="20000"/>
              </a:spcBef>
              <a:buFontTx/>
              <a:buChar char="•"/>
            </a:pPr>
            <a:r>
              <a:rPr lang="en-US" sz="2000" dirty="0">
                <a:latin typeface="Times New Roman" pitchFamily="18" charset="0"/>
                <a:cs typeface="Times New Roman" pitchFamily="18" charset="0"/>
              </a:rPr>
              <a:t>Information processing and control of large-scale distributed systems </a:t>
            </a:r>
          </a:p>
          <a:p>
            <a:pPr marL="342900" indent="-342900">
              <a:spcBef>
                <a:spcPct val="20000"/>
              </a:spcBef>
              <a:buFontTx/>
              <a:buChar char="•"/>
            </a:pPr>
            <a:r>
              <a:rPr lang="en-US" sz="2000" dirty="0">
                <a:latin typeface="Times New Roman" pitchFamily="18" charset="0"/>
                <a:cs typeface="Times New Roman" pitchFamily="18" charset="0"/>
              </a:rPr>
              <a:t>Medical Electronics &amp; Bio-Medical</a:t>
            </a:r>
          </a:p>
          <a:p>
            <a:pPr marL="342900" indent="-342900">
              <a:spcBef>
                <a:spcPct val="20000"/>
              </a:spcBef>
              <a:buFontTx/>
              <a:buChar char="•"/>
            </a:pPr>
            <a:r>
              <a:rPr lang="en-US" sz="2000" dirty="0">
                <a:latin typeface="Times New Roman" pitchFamily="18" charset="0"/>
                <a:cs typeface="Times New Roman" pitchFamily="18" charset="0"/>
              </a:rPr>
              <a:t>Micro-electromechanical Systems (MEMS)</a:t>
            </a:r>
          </a:p>
          <a:p>
            <a:pPr marL="342900" indent="-342900">
              <a:spcBef>
                <a:spcPct val="20000"/>
              </a:spcBef>
              <a:buFontTx/>
              <a:buChar char="•"/>
            </a:pPr>
            <a:r>
              <a:rPr lang="en-US" sz="2000" dirty="0">
                <a:latin typeface="Times New Roman" pitchFamily="18" charset="0"/>
                <a:cs typeface="Times New Roman" pitchFamily="18" charset="0"/>
              </a:rPr>
              <a:t>Micro-sensors and Micro-actuators</a:t>
            </a:r>
          </a:p>
          <a:p>
            <a:pPr marL="342900" indent="-342900">
              <a:spcBef>
                <a:spcPct val="20000"/>
              </a:spcBef>
              <a:buFontTx/>
              <a:buChar char="•"/>
            </a:pPr>
            <a:r>
              <a:rPr lang="en-US" sz="2000" dirty="0">
                <a:latin typeface="Times New Roman" pitchFamily="18" charset="0"/>
                <a:cs typeface="Times New Roman" pitchFamily="18" charset="0"/>
              </a:rPr>
              <a:t>Superconductors</a:t>
            </a:r>
          </a:p>
          <a:p>
            <a:pPr marL="342900" indent="-342900">
              <a:spcBef>
                <a:spcPct val="20000"/>
              </a:spcBef>
              <a:buFontTx/>
              <a:buChar char="•"/>
            </a:pPr>
            <a:r>
              <a:rPr lang="en-US" sz="2000" dirty="0">
                <a:latin typeface="Times New Roman" pitchFamily="18" charset="0"/>
                <a:cs typeface="Times New Roman" pitchFamily="18" charset="0"/>
              </a:rPr>
              <a:t>Thin-film Solar Cells</a:t>
            </a:r>
          </a:p>
          <a:p>
            <a:pPr marL="342900" indent="-342900">
              <a:spcBef>
                <a:spcPct val="20000"/>
              </a:spcBef>
              <a:buFontTx/>
              <a:buChar char="•"/>
            </a:pPr>
            <a:r>
              <a:rPr lang="en-US" sz="2000" dirty="0">
                <a:latin typeface="Times New Roman" pitchFamily="18" charset="0"/>
                <a:cs typeface="Times New Roman" pitchFamily="18" charset="0"/>
              </a:rPr>
              <a:t>VLSI design and testing</a:t>
            </a:r>
          </a:p>
          <a:p>
            <a:pPr marL="342900" indent="-342900">
              <a:spcBef>
                <a:spcPct val="20000"/>
              </a:spcBef>
              <a:buFontTx/>
              <a:buChar char="•"/>
            </a:pPr>
            <a:r>
              <a:rPr lang="en-US" sz="2000" dirty="0">
                <a:latin typeface="Times New Roman" pitchFamily="18" charset="0"/>
                <a:cs typeface="Times New Roman" pitchFamily="18" charset="0"/>
              </a:rPr>
              <a:t>PLC (Programmable Logic Control)</a:t>
            </a:r>
          </a:p>
          <a:p>
            <a:pPr marL="342900" indent="-342900">
              <a:spcBef>
                <a:spcPct val="50000"/>
              </a:spcBef>
            </a:pPr>
            <a:endParaRPr lang="en-US" sz="2000" dirty="0">
              <a:latin typeface="Times New Roman" pitchFamily="18" charset="0"/>
              <a:cs typeface="Times New Roman" pitchFamily="18" charset="0"/>
            </a:endParaRPr>
          </a:p>
        </p:txBody>
      </p:sp>
      <p:sp>
        <p:nvSpPr>
          <p:cNvPr id="40967" name="TextBox 12"/>
          <p:cNvSpPr txBox="1">
            <a:spLocks noChangeArrowheads="1"/>
          </p:cNvSpPr>
          <p:nvPr/>
        </p:nvSpPr>
        <p:spPr bwMode="auto">
          <a:xfrm>
            <a:off x="0" y="457200"/>
            <a:ext cx="1108075" cy="400050"/>
          </a:xfrm>
          <a:prstGeom prst="rect">
            <a:avLst/>
          </a:prstGeom>
          <a:noFill/>
          <a:ln w="9525">
            <a:noFill/>
            <a:miter lim="800000"/>
            <a:headEnd/>
            <a:tailEnd/>
          </a:ln>
        </p:spPr>
        <p:txBody>
          <a:bodyPr wrap="none">
            <a:spAutoFit/>
          </a:bodyPr>
          <a:lstStyle/>
          <a:p>
            <a:pPr>
              <a:spcBef>
                <a:spcPct val="50000"/>
              </a:spcBef>
            </a:pPr>
            <a:r>
              <a:rPr lang="en-US" sz="2000" b="1">
                <a:solidFill>
                  <a:schemeClr val="bg1"/>
                </a:solidFill>
                <a:latin typeface="Times New Roman" pitchFamily="18" charset="0"/>
              </a:rPr>
              <a:t>	</a:t>
            </a:r>
          </a:p>
        </p:txBody>
      </p:sp>
      <p:sp>
        <p:nvSpPr>
          <p:cNvPr id="11" name="Slide Number Placeholder 10"/>
          <p:cNvSpPr>
            <a:spLocks noGrp="1"/>
          </p:cNvSpPr>
          <p:nvPr>
            <p:ph type="sldNum" sz="quarter" idx="12"/>
          </p:nvPr>
        </p:nvSpPr>
        <p:spPr/>
        <p:txBody>
          <a:bodyPr/>
          <a:lstStyle/>
          <a:p>
            <a:fld id="{9864A289-0D15-47A1-A3F4-E290219EF54B}" type="slidenum">
              <a:rPr lang="en-US" smtClean="0"/>
              <a:pPr/>
              <a:t>35</a:t>
            </a:fld>
            <a:endParaRPr lang="en-US"/>
          </a:p>
        </p:txBody>
      </p:sp>
      <p:sp>
        <p:nvSpPr>
          <p:cNvPr id="12" name="Footer Placeholder 11"/>
          <p:cNvSpPr>
            <a:spLocks noGrp="1"/>
          </p:cNvSpPr>
          <p:nvPr>
            <p:ph type="ftr" sz="quarter" idx="11"/>
          </p:nvPr>
        </p:nvSpPr>
        <p:spPr/>
        <p:txBody>
          <a:bodyPr/>
          <a:lstStyle/>
          <a:p>
            <a:r>
              <a:rPr lang="en-US" dirty="0" smtClean="0"/>
              <a:t>Proposed Ph.D-TM-9-18-12</a:t>
            </a:r>
            <a:endParaRPr lang="en-US" dirty="0"/>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2" name="Rectangle 4"/>
          <p:cNvSpPr>
            <a:spLocks noGrp="1" noChangeArrowheads="1"/>
          </p:cNvSpPr>
          <p:nvPr>
            <p:ph type="title" idx="4294967295"/>
          </p:nvPr>
        </p:nvSpPr>
        <p:spPr>
          <a:xfrm>
            <a:off x="304800" y="152400"/>
            <a:ext cx="8153400" cy="536575"/>
          </a:xfrm>
        </p:spPr>
        <p:txBody>
          <a:bodyPr>
            <a:normAutofit/>
          </a:bodyPr>
          <a:lstStyle/>
          <a:p>
            <a:pPr algn="l" eaLnBrk="1" hangingPunct="1">
              <a:defRPr/>
            </a:pPr>
            <a:r>
              <a:rPr lang="en-US" sz="2400" b="1" dirty="0" smtClean="0">
                <a:solidFill>
                  <a:srgbClr val="7030A0"/>
                </a:solidFill>
              </a:rPr>
              <a:t>RESEARCH AREAS – MECHANICAL ENGINEERING</a:t>
            </a:r>
          </a:p>
        </p:txBody>
      </p:sp>
      <p:sp>
        <p:nvSpPr>
          <p:cNvPr id="41987" name="Rectangle 2"/>
          <p:cNvSpPr>
            <a:spLocks noChangeArrowheads="1"/>
          </p:cNvSpPr>
          <p:nvPr/>
        </p:nvSpPr>
        <p:spPr bwMode="auto">
          <a:xfrm>
            <a:off x="0" y="1524000"/>
            <a:ext cx="9144000" cy="5334000"/>
          </a:xfrm>
          <a:prstGeom prst="rect">
            <a:avLst/>
          </a:prstGeom>
          <a:noFill/>
          <a:ln w="12700">
            <a:noFill/>
            <a:miter lim="800000"/>
            <a:headEnd/>
            <a:tailEnd/>
          </a:ln>
        </p:spPr>
        <p:txBody>
          <a:bodyPr wrap="none" anchor="ctr">
            <a:spAutoFit/>
          </a:bodyPr>
          <a:lstStyle/>
          <a:p>
            <a:pPr>
              <a:spcBef>
                <a:spcPct val="50000"/>
              </a:spcBef>
            </a:pPr>
            <a:endParaRPr lang="en-US" sz="2000" b="1">
              <a:solidFill>
                <a:schemeClr val="bg1"/>
              </a:solidFill>
              <a:latin typeface="Times New Roman" pitchFamily="18" charset="0"/>
            </a:endParaRPr>
          </a:p>
        </p:txBody>
      </p:sp>
      <p:sp>
        <p:nvSpPr>
          <p:cNvPr id="41990" name="TextBox 7"/>
          <p:cNvSpPr txBox="1">
            <a:spLocks noChangeArrowheads="1"/>
          </p:cNvSpPr>
          <p:nvPr/>
        </p:nvSpPr>
        <p:spPr bwMode="auto">
          <a:xfrm>
            <a:off x="381000" y="726888"/>
            <a:ext cx="7848600" cy="5521512"/>
          </a:xfrm>
          <a:prstGeom prst="rect">
            <a:avLst/>
          </a:prstGeom>
          <a:noFill/>
          <a:ln w="9525">
            <a:noFill/>
            <a:miter lim="800000"/>
            <a:headEnd/>
            <a:tailEnd/>
          </a:ln>
        </p:spPr>
        <p:txBody>
          <a:bodyPr wrap="square">
            <a:spAutoFit/>
          </a:bodyPr>
          <a:lstStyle/>
          <a:p>
            <a:pPr marL="342900" indent="-342900">
              <a:lnSpc>
                <a:spcPct val="90000"/>
              </a:lnSpc>
              <a:spcBef>
                <a:spcPct val="20000"/>
              </a:spcBef>
              <a:buFontTx/>
              <a:buChar char="•"/>
            </a:pPr>
            <a:r>
              <a:rPr lang="en-US" dirty="0">
                <a:latin typeface="Times New Roman" pitchFamily="18" charset="0"/>
                <a:cs typeface="Times New Roman" pitchFamily="18" charset="0"/>
              </a:rPr>
              <a:t>Automation control</a:t>
            </a:r>
          </a:p>
          <a:p>
            <a:pPr marL="342900" indent="-342900">
              <a:lnSpc>
                <a:spcPct val="90000"/>
              </a:lnSpc>
              <a:spcBef>
                <a:spcPct val="20000"/>
              </a:spcBef>
              <a:buFontTx/>
              <a:buChar char="•"/>
            </a:pPr>
            <a:r>
              <a:rPr lang="en-US" dirty="0">
                <a:latin typeface="Times New Roman" pitchFamily="18" charset="0"/>
                <a:cs typeface="Times New Roman" pitchFamily="18" charset="0"/>
              </a:rPr>
              <a:t>Biomechanics of manipulation</a:t>
            </a:r>
          </a:p>
          <a:p>
            <a:pPr marL="342900" indent="-342900">
              <a:lnSpc>
                <a:spcPct val="90000"/>
              </a:lnSpc>
              <a:spcBef>
                <a:spcPct val="20000"/>
              </a:spcBef>
              <a:buFontTx/>
              <a:buChar char="•"/>
            </a:pPr>
            <a:r>
              <a:rPr lang="en-US" dirty="0">
                <a:latin typeface="Times New Roman" pitchFamily="18" charset="0"/>
                <a:cs typeface="Times New Roman" pitchFamily="18" charset="0"/>
              </a:rPr>
              <a:t>Biomedical equipment design</a:t>
            </a:r>
          </a:p>
          <a:p>
            <a:pPr marL="342900" indent="-342900">
              <a:lnSpc>
                <a:spcPct val="90000"/>
              </a:lnSpc>
              <a:spcBef>
                <a:spcPct val="20000"/>
              </a:spcBef>
              <a:buFontTx/>
              <a:buChar char="•"/>
            </a:pPr>
            <a:r>
              <a:rPr lang="en-US" dirty="0">
                <a:latin typeface="Times New Roman" pitchFamily="18" charset="0"/>
                <a:cs typeface="Times New Roman" pitchFamily="18" charset="0"/>
              </a:rPr>
              <a:t>Design/Shape optimization</a:t>
            </a:r>
          </a:p>
          <a:p>
            <a:pPr marL="342900" indent="-342900">
              <a:lnSpc>
                <a:spcPct val="90000"/>
              </a:lnSpc>
              <a:spcBef>
                <a:spcPct val="20000"/>
              </a:spcBef>
              <a:buFontTx/>
              <a:buChar char="•"/>
            </a:pPr>
            <a:r>
              <a:rPr lang="en-US" dirty="0">
                <a:latin typeface="Times New Roman" pitchFamily="18" charset="0"/>
                <a:cs typeface="Times New Roman" pitchFamily="18" charset="0"/>
              </a:rPr>
              <a:t>Computational fluid dynamics</a:t>
            </a:r>
          </a:p>
          <a:p>
            <a:pPr marL="342900" indent="-342900">
              <a:lnSpc>
                <a:spcPct val="90000"/>
              </a:lnSpc>
              <a:spcBef>
                <a:spcPct val="20000"/>
              </a:spcBef>
              <a:buFontTx/>
              <a:buChar char="•"/>
            </a:pPr>
            <a:r>
              <a:rPr lang="en-US" dirty="0">
                <a:latin typeface="Times New Roman" pitchFamily="18" charset="0"/>
                <a:cs typeface="Times New Roman" pitchFamily="18" charset="0"/>
              </a:rPr>
              <a:t>Finite element analysis</a:t>
            </a:r>
          </a:p>
          <a:p>
            <a:pPr marL="342900" indent="-342900">
              <a:lnSpc>
                <a:spcPct val="90000"/>
              </a:lnSpc>
              <a:spcBef>
                <a:spcPct val="20000"/>
              </a:spcBef>
              <a:buFontTx/>
              <a:buChar char="•"/>
            </a:pPr>
            <a:r>
              <a:rPr lang="en-US" dirty="0">
                <a:latin typeface="Times New Roman" pitchFamily="18" charset="0"/>
                <a:cs typeface="Times New Roman" pitchFamily="18" charset="0"/>
              </a:rPr>
              <a:t>HVAC</a:t>
            </a:r>
          </a:p>
          <a:p>
            <a:pPr marL="342900" indent="-342900">
              <a:lnSpc>
                <a:spcPct val="90000"/>
              </a:lnSpc>
              <a:spcBef>
                <a:spcPct val="20000"/>
              </a:spcBef>
              <a:buFontTx/>
              <a:buChar char="•"/>
            </a:pPr>
            <a:r>
              <a:rPr lang="en-US" dirty="0">
                <a:latin typeface="Times New Roman" pitchFamily="18" charset="0"/>
                <a:cs typeface="Times New Roman" pitchFamily="18" charset="0"/>
              </a:rPr>
              <a:t>Heat Transfer</a:t>
            </a:r>
          </a:p>
          <a:p>
            <a:pPr marL="342900" indent="-342900">
              <a:lnSpc>
                <a:spcPct val="90000"/>
              </a:lnSpc>
              <a:spcBef>
                <a:spcPct val="20000"/>
              </a:spcBef>
              <a:buFontTx/>
              <a:buChar char="•"/>
            </a:pPr>
            <a:r>
              <a:rPr lang="en-US" dirty="0">
                <a:latin typeface="Times New Roman" pitchFamily="18" charset="0"/>
                <a:cs typeface="Times New Roman" pitchFamily="18" charset="0"/>
              </a:rPr>
              <a:t>Human performance effects of manipulation of the extremities</a:t>
            </a:r>
          </a:p>
          <a:p>
            <a:pPr marL="342900" indent="-342900">
              <a:lnSpc>
                <a:spcPct val="90000"/>
              </a:lnSpc>
              <a:spcBef>
                <a:spcPct val="20000"/>
              </a:spcBef>
              <a:buFontTx/>
              <a:buChar char="•"/>
            </a:pPr>
            <a:r>
              <a:rPr lang="en-US" dirty="0">
                <a:latin typeface="Times New Roman" pitchFamily="18" charset="0"/>
                <a:cs typeface="Times New Roman" pitchFamily="18" charset="0"/>
              </a:rPr>
              <a:t>Laser material processing</a:t>
            </a:r>
          </a:p>
          <a:p>
            <a:pPr marL="342900" indent="-342900">
              <a:lnSpc>
                <a:spcPct val="90000"/>
              </a:lnSpc>
              <a:spcBef>
                <a:spcPct val="20000"/>
              </a:spcBef>
              <a:buFontTx/>
              <a:buChar char="•"/>
            </a:pPr>
            <a:r>
              <a:rPr lang="en-US" dirty="0">
                <a:latin typeface="Times New Roman" pitchFamily="18" charset="0"/>
                <a:cs typeface="Times New Roman" pitchFamily="18" charset="0"/>
              </a:rPr>
              <a:t>Manufacturing</a:t>
            </a:r>
          </a:p>
          <a:p>
            <a:pPr marL="342900" indent="-342900">
              <a:lnSpc>
                <a:spcPct val="90000"/>
              </a:lnSpc>
              <a:spcBef>
                <a:spcPct val="20000"/>
              </a:spcBef>
              <a:buFontTx/>
              <a:buChar char="•"/>
            </a:pPr>
            <a:r>
              <a:rPr lang="en-US" dirty="0" err="1">
                <a:latin typeface="Times New Roman" pitchFamily="18" charset="0"/>
                <a:cs typeface="Times New Roman" pitchFamily="18" charset="0"/>
              </a:rPr>
              <a:t>Nanomaterials</a:t>
            </a:r>
            <a:r>
              <a:rPr lang="en-US" dirty="0">
                <a:latin typeface="Times New Roman" pitchFamily="18" charset="0"/>
                <a:cs typeface="Times New Roman" pitchFamily="18" charset="0"/>
              </a:rPr>
              <a:t> </a:t>
            </a:r>
          </a:p>
          <a:p>
            <a:pPr marL="342900" indent="-342900">
              <a:lnSpc>
                <a:spcPct val="90000"/>
              </a:lnSpc>
              <a:spcBef>
                <a:spcPct val="20000"/>
              </a:spcBef>
              <a:buFontTx/>
              <a:buChar char="•"/>
            </a:pPr>
            <a:r>
              <a:rPr lang="en-US" dirty="0">
                <a:latin typeface="Times New Roman" pitchFamily="18" charset="0"/>
                <a:cs typeface="Times New Roman" pitchFamily="18" charset="0"/>
              </a:rPr>
              <a:t>Biomaterials and </a:t>
            </a:r>
            <a:r>
              <a:rPr lang="en-US" dirty="0" err="1">
                <a:latin typeface="Times New Roman" pitchFamily="18" charset="0"/>
                <a:cs typeface="Times New Roman" pitchFamily="18" charset="0"/>
              </a:rPr>
              <a:t>bioinspired</a:t>
            </a:r>
            <a:r>
              <a:rPr lang="en-US" dirty="0">
                <a:latin typeface="Times New Roman" pitchFamily="18" charset="0"/>
                <a:cs typeface="Times New Roman" pitchFamily="18" charset="0"/>
              </a:rPr>
              <a:t> materials</a:t>
            </a:r>
          </a:p>
          <a:p>
            <a:pPr marL="342900" indent="-342900">
              <a:lnSpc>
                <a:spcPct val="90000"/>
              </a:lnSpc>
              <a:spcBef>
                <a:spcPct val="20000"/>
              </a:spcBef>
              <a:buFontTx/>
              <a:buChar char="•"/>
            </a:pPr>
            <a:r>
              <a:rPr lang="en-US" dirty="0">
                <a:latin typeface="Times New Roman" pitchFamily="18" charset="0"/>
                <a:cs typeface="Times New Roman" pitchFamily="18" charset="0"/>
              </a:rPr>
              <a:t>Prototyping</a:t>
            </a:r>
          </a:p>
          <a:p>
            <a:pPr marL="342900" indent="-342900">
              <a:lnSpc>
                <a:spcPct val="90000"/>
              </a:lnSpc>
              <a:spcBef>
                <a:spcPct val="20000"/>
              </a:spcBef>
              <a:buFontTx/>
              <a:buChar char="•"/>
            </a:pPr>
            <a:r>
              <a:rPr lang="en-US" dirty="0">
                <a:latin typeface="Times New Roman" pitchFamily="18" charset="0"/>
                <a:cs typeface="Times New Roman" pitchFamily="18" charset="0"/>
              </a:rPr>
              <a:t>Robotics</a:t>
            </a:r>
          </a:p>
          <a:p>
            <a:pPr marL="342900" indent="-342900">
              <a:lnSpc>
                <a:spcPct val="90000"/>
              </a:lnSpc>
              <a:spcBef>
                <a:spcPct val="20000"/>
              </a:spcBef>
              <a:buFontTx/>
              <a:buChar char="•"/>
            </a:pPr>
            <a:r>
              <a:rPr lang="en-US" dirty="0">
                <a:latin typeface="Times New Roman" pitchFamily="18" charset="0"/>
                <a:cs typeface="Times New Roman" pitchFamily="18" charset="0"/>
              </a:rPr>
              <a:t>Thermal management of electronic devices and systems</a:t>
            </a:r>
          </a:p>
          <a:p>
            <a:pPr marL="342900" indent="-342900">
              <a:lnSpc>
                <a:spcPct val="90000"/>
              </a:lnSpc>
              <a:spcBef>
                <a:spcPct val="20000"/>
              </a:spcBef>
              <a:buFontTx/>
              <a:buChar char="•"/>
            </a:pPr>
            <a:r>
              <a:rPr lang="en-US" dirty="0">
                <a:latin typeface="Times New Roman" pitchFamily="18" charset="0"/>
                <a:cs typeface="Times New Roman" pitchFamily="18" charset="0"/>
              </a:rPr>
              <a:t>Welding</a:t>
            </a:r>
          </a:p>
          <a:p>
            <a:pPr marL="342900" indent="-342900">
              <a:lnSpc>
                <a:spcPct val="90000"/>
              </a:lnSpc>
              <a:spcBef>
                <a:spcPct val="20000"/>
              </a:spcBef>
              <a:buFontTx/>
              <a:buChar char="•"/>
            </a:pPr>
            <a:r>
              <a:rPr lang="en-US" dirty="0">
                <a:latin typeface="Times New Roman" pitchFamily="18" charset="0"/>
                <a:cs typeface="Times New Roman" pitchFamily="18" charset="0"/>
              </a:rPr>
              <a:t>BIM – Building Information Modeling</a:t>
            </a:r>
          </a:p>
        </p:txBody>
      </p:sp>
      <p:sp>
        <p:nvSpPr>
          <p:cNvPr id="10" name="Slide Number Placeholder 9"/>
          <p:cNvSpPr>
            <a:spLocks noGrp="1"/>
          </p:cNvSpPr>
          <p:nvPr>
            <p:ph type="sldNum" sz="quarter" idx="12"/>
          </p:nvPr>
        </p:nvSpPr>
        <p:spPr/>
        <p:txBody>
          <a:bodyPr/>
          <a:lstStyle/>
          <a:p>
            <a:fld id="{9864A289-0D15-47A1-A3F4-E290219EF54B}" type="slidenum">
              <a:rPr lang="en-US" smtClean="0"/>
              <a:pPr/>
              <a:t>36</a:t>
            </a:fld>
            <a:endParaRPr lang="en-US"/>
          </a:p>
        </p:txBody>
      </p:sp>
      <p:sp>
        <p:nvSpPr>
          <p:cNvPr id="11" name="Footer Placeholder 10"/>
          <p:cNvSpPr>
            <a:spLocks noGrp="1"/>
          </p:cNvSpPr>
          <p:nvPr>
            <p:ph type="ftr" sz="quarter" idx="11"/>
          </p:nvPr>
        </p:nvSpPr>
        <p:spPr/>
        <p:txBody>
          <a:bodyPr/>
          <a:lstStyle/>
          <a:p>
            <a:r>
              <a:rPr lang="en-US" dirty="0" smtClean="0"/>
              <a:t>Proposed Ph.D-TM-9-18-12</a:t>
            </a:r>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189037"/>
            <a:ext cx="8458200" cy="4525963"/>
          </a:xfrm>
        </p:spPr>
        <p:txBody>
          <a:bodyPr>
            <a:normAutofit/>
          </a:bodyPr>
          <a:lstStyle/>
          <a:p>
            <a:pPr marL="0" indent="0" algn="just">
              <a:buNone/>
            </a:pPr>
            <a:r>
              <a:rPr lang="en-US" sz="2200" dirty="0" smtClean="0"/>
              <a:t>The University of Bridgeport offers career-oriented undergraduate, graduate and professional degrees and programs for people seeking personal and professional growth. The University promotes academic excellence, personal responsibility, and commitment to service. Distinctive curricula in an international, culturally diverse supportive learning environment prepare graduates for life and leadership in an increasingly interconnected world. The University is independent and non-sectarian. </a:t>
            </a:r>
          </a:p>
          <a:p>
            <a:pPr marL="0" indent="0" algn="just">
              <a:buNone/>
            </a:pPr>
            <a:endParaRPr lang="en-US" sz="800" dirty="0" smtClean="0"/>
          </a:p>
          <a:p>
            <a:pPr marL="0" indent="0" algn="ctr">
              <a:buNone/>
            </a:pPr>
            <a:r>
              <a:rPr lang="en-US" sz="2400" dirty="0" smtClean="0"/>
              <a:t>-</a:t>
            </a:r>
            <a:r>
              <a:rPr lang="en-US" sz="2000" dirty="0" smtClean="0"/>
              <a:t>Adopted by the Board of Trustees on April 23, 2004.</a:t>
            </a:r>
            <a:endParaRPr lang="en-US" sz="2000" dirty="0"/>
          </a:p>
        </p:txBody>
      </p:sp>
      <p:sp>
        <p:nvSpPr>
          <p:cNvPr id="4" name="Footer Placeholder 3"/>
          <p:cNvSpPr>
            <a:spLocks noGrp="1"/>
          </p:cNvSpPr>
          <p:nvPr>
            <p:ph type="ftr" sz="quarter" idx="11"/>
          </p:nvPr>
        </p:nvSpPr>
        <p:spPr/>
        <p:txBody>
          <a:bodyPr/>
          <a:lstStyle/>
          <a:p>
            <a:r>
              <a:rPr lang="en-US" smtClean="0"/>
              <a:t>Proposed Ph.D-TM-9-18-12</a:t>
            </a:r>
            <a:endParaRPr lang="en-US" dirty="0"/>
          </a:p>
        </p:txBody>
      </p:sp>
      <p:sp>
        <p:nvSpPr>
          <p:cNvPr id="5" name="Slide Number Placeholder 4"/>
          <p:cNvSpPr>
            <a:spLocks noGrp="1"/>
          </p:cNvSpPr>
          <p:nvPr>
            <p:ph type="sldNum" sz="quarter" idx="12"/>
          </p:nvPr>
        </p:nvSpPr>
        <p:spPr/>
        <p:txBody>
          <a:bodyPr/>
          <a:lstStyle/>
          <a:p>
            <a:fld id="{9864A289-0D15-47A1-A3F4-E290219EF54B}" type="slidenum">
              <a:rPr lang="en-US" smtClean="0"/>
              <a:pPr/>
              <a:t>4</a:t>
            </a:fld>
            <a:endParaRPr lang="en-US"/>
          </a:p>
        </p:txBody>
      </p:sp>
      <p:sp>
        <p:nvSpPr>
          <p:cNvPr id="6" name="Title 1"/>
          <p:cNvSpPr>
            <a:spLocks noGrp="1"/>
          </p:cNvSpPr>
          <p:nvPr>
            <p:ph type="title"/>
          </p:nvPr>
        </p:nvSpPr>
        <p:spPr>
          <a:xfrm>
            <a:off x="0" y="76200"/>
            <a:ext cx="8534400" cy="685800"/>
          </a:xfrm>
        </p:spPr>
        <p:txBody>
          <a:bodyPr>
            <a:noAutofit/>
          </a:bodyPr>
          <a:lstStyle/>
          <a:p>
            <a:pPr algn="l"/>
            <a:r>
              <a:rPr lang="en-US" sz="2400" b="1" dirty="0" smtClean="0">
                <a:solidFill>
                  <a:srgbClr val="7030A0"/>
                </a:solidFill>
                <a:ea typeface="Verdana" pitchFamily="34" charset="0"/>
              </a:rPr>
              <a:t>UNIVERSITY OF BRIDGEPORT – MISSION STATEMENT </a:t>
            </a:r>
            <a:endParaRPr lang="en-US" sz="2400" dirty="0">
              <a:solidFill>
                <a:srgbClr val="7030A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28600"/>
            <a:ext cx="8229600" cy="457200"/>
          </a:xfrm>
        </p:spPr>
        <p:txBody>
          <a:bodyPr>
            <a:normAutofit/>
          </a:bodyPr>
          <a:lstStyle/>
          <a:p>
            <a:pPr algn="l"/>
            <a:r>
              <a:rPr lang="en-US" sz="2400" b="1" dirty="0" smtClean="0">
                <a:solidFill>
                  <a:srgbClr val="7030A0"/>
                </a:solidFill>
              </a:rPr>
              <a:t>UB SCHOOLS &amp; CURRENT DOCTORAL PROGRAMS</a:t>
            </a:r>
            <a:r>
              <a:rPr lang="en-US" sz="2400" b="1" dirty="0" smtClean="0">
                <a:solidFill>
                  <a:srgbClr val="7030A0"/>
                </a:solidFill>
                <a:latin typeface="Calibri"/>
              </a:rPr>
              <a:t>*</a:t>
            </a:r>
            <a:endParaRPr lang="en-US" sz="2400" b="1" dirty="0"/>
          </a:p>
        </p:txBody>
      </p:sp>
      <p:sp>
        <p:nvSpPr>
          <p:cNvPr id="5" name="Slide Number Placeholder 4"/>
          <p:cNvSpPr>
            <a:spLocks noGrp="1"/>
          </p:cNvSpPr>
          <p:nvPr>
            <p:ph type="sldNum" sz="quarter" idx="12"/>
          </p:nvPr>
        </p:nvSpPr>
        <p:spPr/>
        <p:txBody>
          <a:bodyPr/>
          <a:lstStyle/>
          <a:p>
            <a:fld id="{9864A289-0D15-47A1-A3F4-E290219EF54B}" type="slidenum">
              <a:rPr lang="en-US" smtClean="0"/>
              <a:pPr/>
              <a:t>5</a:t>
            </a:fld>
            <a:endParaRPr lang="en-US"/>
          </a:p>
        </p:txBody>
      </p:sp>
      <p:sp>
        <p:nvSpPr>
          <p:cNvPr id="6" name="Footer Placeholder 5"/>
          <p:cNvSpPr>
            <a:spLocks noGrp="1"/>
          </p:cNvSpPr>
          <p:nvPr>
            <p:ph type="ftr" sz="quarter" idx="11"/>
          </p:nvPr>
        </p:nvSpPr>
        <p:spPr>
          <a:xfrm>
            <a:off x="0" y="6492875"/>
            <a:ext cx="2895600" cy="365125"/>
          </a:xfrm>
        </p:spPr>
        <p:txBody>
          <a:bodyPr/>
          <a:lstStyle/>
          <a:p>
            <a:r>
              <a:rPr lang="en-US" dirty="0" smtClean="0"/>
              <a:t>Proposed Ph.D-TM-9-18-12</a:t>
            </a:r>
            <a:endParaRPr lang="en-US" dirty="0"/>
          </a:p>
        </p:txBody>
      </p:sp>
      <p:grpSp>
        <p:nvGrpSpPr>
          <p:cNvPr id="1028" name="Group 4"/>
          <p:cNvGrpSpPr>
            <a:grpSpLocks noChangeAspect="1"/>
          </p:cNvGrpSpPr>
          <p:nvPr/>
        </p:nvGrpSpPr>
        <p:grpSpPr bwMode="auto">
          <a:xfrm>
            <a:off x="1600200" y="685800"/>
            <a:ext cx="6072188" cy="6019800"/>
            <a:chOff x="1008" y="432"/>
            <a:chExt cx="3825" cy="3792"/>
          </a:xfrm>
        </p:grpSpPr>
        <p:sp>
          <p:nvSpPr>
            <p:cNvPr id="3" name="AutoShape 3"/>
            <p:cNvSpPr>
              <a:spLocks noChangeAspect="1" noChangeArrowheads="1" noTextEdit="1"/>
            </p:cNvSpPr>
            <p:nvPr/>
          </p:nvSpPr>
          <p:spPr bwMode="auto">
            <a:xfrm>
              <a:off x="1008" y="432"/>
              <a:ext cx="3792" cy="379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pic>
          <p:nvPicPr>
            <p:cNvPr id="1029" name="Picture 5"/>
            <p:cNvPicPr>
              <a:picLocks noChangeAspect="1" noChangeArrowheads="1"/>
            </p:cNvPicPr>
            <p:nvPr/>
          </p:nvPicPr>
          <p:blipFill>
            <a:blip r:embed="rId2" cstate="print"/>
            <a:srcRect/>
            <a:stretch>
              <a:fillRect/>
            </a:stretch>
          </p:blipFill>
          <p:spPr bwMode="auto">
            <a:xfrm>
              <a:off x="2037" y="1541"/>
              <a:ext cx="1744" cy="1572"/>
            </a:xfrm>
            <a:prstGeom prst="rect">
              <a:avLst/>
            </a:prstGeom>
            <a:noFill/>
            <a:ln w="9525">
              <a:noFill/>
              <a:miter lim="800000"/>
              <a:headEnd/>
              <a:tailEnd/>
            </a:ln>
          </p:spPr>
        </p:pic>
        <p:sp>
          <p:nvSpPr>
            <p:cNvPr id="1030" name="Freeform 6"/>
            <p:cNvSpPr>
              <a:spLocks/>
            </p:cNvSpPr>
            <p:nvPr/>
          </p:nvSpPr>
          <p:spPr bwMode="auto">
            <a:xfrm>
              <a:off x="1018" y="442"/>
              <a:ext cx="891" cy="891"/>
            </a:xfrm>
            <a:custGeom>
              <a:avLst/>
              <a:gdLst/>
              <a:ahLst/>
              <a:cxnLst>
                <a:cxn ang="0">
                  <a:pos x="2304" y="2496"/>
                </a:cxn>
                <a:cxn ang="0">
                  <a:pos x="2496" y="2304"/>
                </a:cxn>
                <a:cxn ang="0">
                  <a:pos x="2496" y="2304"/>
                </a:cxn>
                <a:cxn ang="0">
                  <a:pos x="2496" y="192"/>
                </a:cxn>
                <a:cxn ang="0">
                  <a:pos x="2304" y="0"/>
                </a:cxn>
                <a:cxn ang="0">
                  <a:pos x="2304" y="0"/>
                </a:cxn>
                <a:cxn ang="0">
                  <a:pos x="192" y="0"/>
                </a:cxn>
                <a:cxn ang="0">
                  <a:pos x="0" y="192"/>
                </a:cxn>
                <a:cxn ang="0">
                  <a:pos x="0" y="192"/>
                </a:cxn>
                <a:cxn ang="0">
                  <a:pos x="0" y="2304"/>
                </a:cxn>
                <a:cxn ang="0">
                  <a:pos x="192" y="2496"/>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2304" y="0"/>
                  </a:lnTo>
                  <a:lnTo>
                    <a:pt x="192" y="0"/>
                  </a:lnTo>
                  <a:cubicBezTo>
                    <a:pt x="86" y="0"/>
                    <a:pt x="0" y="86"/>
                    <a:pt x="0" y="192"/>
                  </a:cubicBezTo>
                  <a:lnTo>
                    <a:pt x="0" y="192"/>
                  </a:lnTo>
                  <a:lnTo>
                    <a:pt x="0" y="2304"/>
                  </a:lnTo>
                  <a:cubicBezTo>
                    <a:pt x="0" y="2410"/>
                    <a:pt x="86" y="2496"/>
                    <a:pt x="192" y="2496"/>
                  </a:cubicBezTo>
                  <a:lnTo>
                    <a:pt x="192" y="2496"/>
                  </a:lnTo>
                  <a:lnTo>
                    <a:pt x="2304" y="2496"/>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1" name="Freeform 7"/>
            <p:cNvSpPr>
              <a:spLocks/>
            </p:cNvSpPr>
            <p:nvPr/>
          </p:nvSpPr>
          <p:spPr bwMode="auto">
            <a:xfrm>
              <a:off x="1018" y="442"/>
              <a:ext cx="891" cy="891"/>
            </a:xfrm>
            <a:custGeom>
              <a:avLst/>
              <a:gdLst/>
              <a:ahLst/>
              <a:cxnLst>
                <a:cxn ang="0">
                  <a:pos x="2304" y="2496"/>
                </a:cxn>
                <a:cxn ang="0">
                  <a:pos x="2496" y="2304"/>
                </a:cxn>
                <a:cxn ang="0">
                  <a:pos x="2496" y="2304"/>
                </a:cxn>
                <a:cxn ang="0">
                  <a:pos x="2496" y="192"/>
                </a:cxn>
                <a:cxn ang="0">
                  <a:pos x="2304" y="0"/>
                </a:cxn>
                <a:cxn ang="0">
                  <a:pos x="2304" y="0"/>
                </a:cxn>
                <a:cxn ang="0">
                  <a:pos x="192" y="0"/>
                </a:cxn>
                <a:cxn ang="0">
                  <a:pos x="0" y="192"/>
                </a:cxn>
                <a:cxn ang="0">
                  <a:pos x="0" y="192"/>
                </a:cxn>
                <a:cxn ang="0">
                  <a:pos x="0" y="2304"/>
                </a:cxn>
                <a:cxn ang="0">
                  <a:pos x="192" y="2496"/>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2304" y="0"/>
                  </a:lnTo>
                  <a:lnTo>
                    <a:pt x="192" y="0"/>
                  </a:lnTo>
                  <a:cubicBezTo>
                    <a:pt x="86" y="0"/>
                    <a:pt x="0" y="86"/>
                    <a:pt x="0" y="192"/>
                  </a:cubicBezTo>
                  <a:lnTo>
                    <a:pt x="0" y="192"/>
                  </a:lnTo>
                  <a:lnTo>
                    <a:pt x="0" y="2304"/>
                  </a:lnTo>
                  <a:cubicBezTo>
                    <a:pt x="0" y="2410"/>
                    <a:pt x="86" y="2496"/>
                    <a:pt x="192" y="2496"/>
                  </a:cubicBezTo>
                  <a:lnTo>
                    <a:pt x="192" y="2496"/>
                  </a:lnTo>
                  <a:lnTo>
                    <a:pt x="2304" y="2496"/>
                  </a:lnTo>
                  <a:close/>
                </a:path>
              </a:pathLst>
            </a:custGeom>
            <a:noFill/>
            <a:ln w="3175"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2" name="Rectangle 8"/>
            <p:cNvSpPr>
              <a:spLocks noChangeArrowheads="1"/>
            </p:cNvSpPr>
            <p:nvPr/>
          </p:nvSpPr>
          <p:spPr bwMode="auto">
            <a:xfrm>
              <a:off x="1054" y="758"/>
              <a:ext cx="920"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School of Business</a:t>
              </a:r>
              <a:endParaRPr kumimoji="0" lang="en-US" sz="1800" b="0" i="0" u="none" strike="noStrike" cap="none" normalizeH="0" baseline="0" smtClean="0">
                <a:ln>
                  <a:noFill/>
                </a:ln>
                <a:solidFill>
                  <a:schemeClr val="tx1"/>
                </a:solidFill>
                <a:effectLst/>
                <a:latin typeface="Arial" pitchFamily="34" charset="0"/>
              </a:endParaRPr>
            </a:p>
          </p:txBody>
        </p:sp>
        <p:sp>
          <p:nvSpPr>
            <p:cNvPr id="1033" name="Freeform 9"/>
            <p:cNvSpPr>
              <a:spLocks/>
            </p:cNvSpPr>
            <p:nvPr/>
          </p:nvSpPr>
          <p:spPr bwMode="auto">
            <a:xfrm>
              <a:off x="2429" y="1824"/>
              <a:ext cx="979" cy="922"/>
            </a:xfrm>
            <a:custGeom>
              <a:avLst/>
              <a:gdLst/>
              <a:ahLst/>
              <a:cxnLst>
                <a:cxn ang="0">
                  <a:pos x="2304" y="2496"/>
                </a:cxn>
                <a:cxn ang="0">
                  <a:pos x="2496" y="2304"/>
                </a:cxn>
                <a:cxn ang="0">
                  <a:pos x="2496" y="2304"/>
                </a:cxn>
                <a:cxn ang="0">
                  <a:pos x="2496" y="192"/>
                </a:cxn>
                <a:cxn ang="0">
                  <a:pos x="2304" y="0"/>
                </a:cxn>
                <a:cxn ang="0">
                  <a:pos x="192" y="0"/>
                </a:cxn>
                <a:cxn ang="0">
                  <a:pos x="0" y="192"/>
                </a:cxn>
                <a:cxn ang="0">
                  <a:pos x="0" y="2304"/>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192" y="0"/>
                  </a:lnTo>
                  <a:cubicBezTo>
                    <a:pt x="86" y="0"/>
                    <a:pt x="0" y="86"/>
                    <a:pt x="0" y="192"/>
                  </a:cubicBezTo>
                  <a:lnTo>
                    <a:pt x="0" y="2304"/>
                  </a:lnTo>
                  <a:cubicBezTo>
                    <a:pt x="0" y="2410"/>
                    <a:pt x="86" y="2496"/>
                    <a:pt x="192" y="2496"/>
                  </a:cubicBezTo>
                  <a:lnTo>
                    <a:pt x="2304" y="2496"/>
                  </a:lnTo>
                  <a:close/>
                </a:path>
              </a:pathLst>
            </a:custGeom>
            <a:no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4" name="Freeform 10"/>
            <p:cNvSpPr>
              <a:spLocks/>
            </p:cNvSpPr>
            <p:nvPr/>
          </p:nvSpPr>
          <p:spPr bwMode="auto">
            <a:xfrm>
              <a:off x="2400" y="1824"/>
              <a:ext cx="1008" cy="950"/>
            </a:xfrm>
            <a:custGeom>
              <a:avLst/>
              <a:gdLst/>
              <a:ahLst/>
              <a:cxnLst>
                <a:cxn ang="0">
                  <a:pos x="2304" y="2496"/>
                </a:cxn>
                <a:cxn ang="0">
                  <a:pos x="2496" y="2304"/>
                </a:cxn>
                <a:cxn ang="0">
                  <a:pos x="2496" y="2304"/>
                </a:cxn>
                <a:cxn ang="0">
                  <a:pos x="2496" y="192"/>
                </a:cxn>
                <a:cxn ang="0">
                  <a:pos x="2304" y="0"/>
                </a:cxn>
                <a:cxn ang="0">
                  <a:pos x="192" y="0"/>
                </a:cxn>
                <a:cxn ang="0">
                  <a:pos x="0" y="192"/>
                </a:cxn>
                <a:cxn ang="0">
                  <a:pos x="0" y="2304"/>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192" y="0"/>
                  </a:lnTo>
                  <a:cubicBezTo>
                    <a:pt x="86" y="0"/>
                    <a:pt x="0" y="86"/>
                    <a:pt x="0" y="192"/>
                  </a:cubicBezTo>
                  <a:lnTo>
                    <a:pt x="0" y="2304"/>
                  </a:lnTo>
                  <a:cubicBezTo>
                    <a:pt x="0" y="2410"/>
                    <a:pt x="86" y="2496"/>
                    <a:pt x="192" y="2496"/>
                  </a:cubicBezTo>
                  <a:lnTo>
                    <a:pt x="2304" y="2496"/>
                  </a:lnTo>
                  <a:close/>
                </a:path>
              </a:pathLst>
            </a:custGeom>
            <a:solidFill>
              <a:schemeClr val="bg1"/>
            </a:solidFill>
            <a:ln w="3175" cap="rnd">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5" name="Rectangle 11"/>
            <p:cNvSpPr>
              <a:spLocks noChangeArrowheads="1"/>
            </p:cNvSpPr>
            <p:nvPr/>
          </p:nvSpPr>
          <p:spPr bwMode="auto">
            <a:xfrm>
              <a:off x="2700" y="2073"/>
              <a:ext cx="515"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Times New Roman" pitchFamily="18" charset="0"/>
                </a:rPr>
                <a:t>School of </a:t>
              </a:r>
              <a:endParaRPr kumimoji="0" lang="en-US" sz="1800" b="0" i="0" u="none" strike="noStrike" cap="none" normalizeH="0" baseline="0" dirty="0" smtClean="0">
                <a:ln>
                  <a:noFill/>
                </a:ln>
                <a:solidFill>
                  <a:schemeClr val="tx1"/>
                </a:solidFill>
                <a:effectLst/>
                <a:latin typeface="Arial" pitchFamily="34" charset="0"/>
              </a:endParaRPr>
            </a:p>
          </p:txBody>
        </p:sp>
        <p:sp>
          <p:nvSpPr>
            <p:cNvPr id="1036" name="Rectangle 12"/>
            <p:cNvSpPr>
              <a:spLocks noChangeArrowheads="1"/>
            </p:cNvSpPr>
            <p:nvPr/>
          </p:nvSpPr>
          <p:spPr bwMode="auto">
            <a:xfrm>
              <a:off x="2643" y="2199"/>
              <a:ext cx="606"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Times New Roman" pitchFamily="18" charset="0"/>
                </a:rPr>
                <a:t>Engineering</a:t>
              </a:r>
              <a:endParaRPr kumimoji="0" lang="en-US" sz="1800" b="0" i="0" u="none" strike="noStrike" cap="none" normalizeH="0" baseline="0" dirty="0" smtClean="0">
                <a:ln>
                  <a:noFill/>
                </a:ln>
                <a:solidFill>
                  <a:schemeClr val="tx1"/>
                </a:solidFill>
                <a:effectLst/>
                <a:latin typeface="Arial" pitchFamily="34" charset="0"/>
              </a:endParaRPr>
            </a:p>
          </p:txBody>
        </p:sp>
        <p:sp>
          <p:nvSpPr>
            <p:cNvPr id="1037" name="Rectangle 13"/>
            <p:cNvSpPr>
              <a:spLocks noChangeArrowheads="1"/>
            </p:cNvSpPr>
            <p:nvPr/>
          </p:nvSpPr>
          <p:spPr bwMode="auto">
            <a:xfrm>
              <a:off x="2717" y="2324"/>
              <a:ext cx="103"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a:t>
              </a:r>
              <a:endParaRPr kumimoji="0" lang="en-US" sz="1800" b="0" i="0" u="none" strike="noStrike" cap="none" normalizeH="0" baseline="0" smtClean="0">
                <a:ln>
                  <a:noFill/>
                </a:ln>
                <a:solidFill>
                  <a:schemeClr val="tx1"/>
                </a:solidFill>
                <a:effectLst/>
                <a:latin typeface="Arial" pitchFamily="34" charset="0"/>
              </a:endParaRPr>
            </a:p>
          </p:txBody>
        </p:sp>
        <p:sp>
          <p:nvSpPr>
            <p:cNvPr id="1038" name="Rectangle 14"/>
            <p:cNvSpPr>
              <a:spLocks noChangeArrowheads="1"/>
            </p:cNvSpPr>
            <p:nvPr/>
          </p:nvSpPr>
          <p:spPr bwMode="auto">
            <a:xfrm>
              <a:off x="2769" y="2324"/>
              <a:ext cx="166"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Ph</a:t>
              </a:r>
              <a:endParaRPr kumimoji="0" lang="en-US" sz="1800" b="0" i="0" u="none" strike="noStrike" cap="none" normalizeH="0" baseline="0" smtClean="0">
                <a:ln>
                  <a:noFill/>
                </a:ln>
                <a:solidFill>
                  <a:schemeClr val="tx1"/>
                </a:solidFill>
                <a:effectLst/>
                <a:latin typeface="Arial" pitchFamily="34" charset="0"/>
              </a:endParaRPr>
            </a:p>
          </p:txBody>
        </p:sp>
        <p:sp>
          <p:nvSpPr>
            <p:cNvPr id="1039" name="Rectangle 15"/>
            <p:cNvSpPr>
              <a:spLocks noChangeArrowheads="1"/>
            </p:cNvSpPr>
            <p:nvPr/>
          </p:nvSpPr>
          <p:spPr bwMode="auto">
            <a:xfrm>
              <a:off x="2883" y="2324"/>
              <a:ext cx="74"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a:t>
              </a:r>
              <a:endParaRPr kumimoji="0" lang="en-US" sz="1800" b="0" i="0" u="none" strike="noStrike" cap="none" normalizeH="0" baseline="0" smtClean="0">
                <a:ln>
                  <a:noFill/>
                </a:ln>
                <a:solidFill>
                  <a:schemeClr val="tx1"/>
                </a:solidFill>
                <a:effectLst/>
                <a:latin typeface="Arial" pitchFamily="34" charset="0"/>
              </a:endParaRPr>
            </a:p>
          </p:txBody>
        </p:sp>
        <p:sp>
          <p:nvSpPr>
            <p:cNvPr id="1040" name="Rectangle 16"/>
            <p:cNvSpPr>
              <a:spLocks noChangeArrowheads="1"/>
            </p:cNvSpPr>
            <p:nvPr/>
          </p:nvSpPr>
          <p:spPr bwMode="auto">
            <a:xfrm>
              <a:off x="2906" y="2324"/>
              <a:ext cx="126"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D</a:t>
              </a:r>
              <a:endParaRPr kumimoji="0" lang="en-US" sz="1800" b="0" i="0" u="none" strike="noStrike" cap="none" normalizeH="0" baseline="0" smtClean="0">
                <a:ln>
                  <a:noFill/>
                </a:ln>
                <a:solidFill>
                  <a:schemeClr val="tx1"/>
                </a:solidFill>
                <a:effectLst/>
                <a:latin typeface="Arial" pitchFamily="34" charset="0"/>
              </a:endParaRPr>
            </a:p>
          </p:txBody>
        </p:sp>
        <p:sp>
          <p:nvSpPr>
            <p:cNvPr id="1041" name="Rectangle 17"/>
            <p:cNvSpPr>
              <a:spLocks noChangeArrowheads="1"/>
            </p:cNvSpPr>
            <p:nvPr/>
          </p:nvSpPr>
          <p:spPr bwMode="auto">
            <a:xfrm>
              <a:off x="2986" y="2324"/>
              <a:ext cx="103"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Times New Roman" pitchFamily="18" charset="0"/>
                </a:rPr>
                <a:t>. </a:t>
              </a:r>
              <a:endParaRPr kumimoji="0" lang="en-US" sz="1800" b="0" i="0" u="none" strike="noStrike" cap="none" normalizeH="0" baseline="0" dirty="0" smtClean="0">
                <a:ln>
                  <a:noFill/>
                </a:ln>
                <a:solidFill>
                  <a:schemeClr val="tx1"/>
                </a:solidFill>
                <a:effectLst/>
                <a:latin typeface="Arial" pitchFamily="34" charset="0"/>
              </a:endParaRPr>
            </a:p>
          </p:txBody>
        </p:sp>
        <p:sp>
          <p:nvSpPr>
            <p:cNvPr id="1042" name="Rectangle 18"/>
            <p:cNvSpPr>
              <a:spLocks noChangeArrowheads="1"/>
            </p:cNvSpPr>
            <p:nvPr/>
          </p:nvSpPr>
          <p:spPr bwMode="auto">
            <a:xfrm>
              <a:off x="3037" y="2324"/>
              <a:ext cx="103"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Times New Roman" pitchFamily="18" charset="0"/>
                </a:rPr>
                <a:t>–</a:t>
              </a:r>
              <a:endParaRPr kumimoji="0" lang="en-US" sz="1800" b="0" i="0" u="none" strike="noStrike" cap="none" normalizeH="0" baseline="0" dirty="0" smtClean="0">
                <a:ln>
                  <a:noFill/>
                </a:ln>
                <a:solidFill>
                  <a:schemeClr val="tx1"/>
                </a:solidFill>
                <a:effectLst/>
                <a:latin typeface="Arial" pitchFamily="34" charset="0"/>
              </a:endParaRPr>
            </a:p>
          </p:txBody>
        </p:sp>
        <p:sp>
          <p:nvSpPr>
            <p:cNvPr id="1043" name="Rectangle 19"/>
            <p:cNvSpPr>
              <a:spLocks noChangeArrowheads="1"/>
            </p:cNvSpPr>
            <p:nvPr/>
          </p:nvSpPr>
          <p:spPr bwMode="auto">
            <a:xfrm>
              <a:off x="2677" y="2456"/>
              <a:ext cx="212"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CS </a:t>
              </a:r>
              <a:endParaRPr kumimoji="0" lang="en-US" sz="1800" b="0" i="0" u="none" strike="noStrike" cap="none" normalizeH="0" baseline="0" smtClean="0">
                <a:ln>
                  <a:noFill/>
                </a:ln>
                <a:solidFill>
                  <a:schemeClr val="tx1"/>
                </a:solidFill>
                <a:effectLst/>
                <a:latin typeface="Arial" pitchFamily="34" charset="0"/>
              </a:endParaRPr>
            </a:p>
          </p:txBody>
        </p:sp>
        <p:sp>
          <p:nvSpPr>
            <p:cNvPr id="1044" name="Rectangle 20"/>
            <p:cNvSpPr>
              <a:spLocks noChangeArrowheads="1"/>
            </p:cNvSpPr>
            <p:nvPr/>
          </p:nvSpPr>
          <p:spPr bwMode="auto">
            <a:xfrm>
              <a:off x="2832" y="2456"/>
              <a:ext cx="166"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&amp; </a:t>
              </a:r>
              <a:endParaRPr kumimoji="0" lang="en-US" sz="1800" b="0" i="0" u="none" strike="noStrike" cap="none" normalizeH="0" baseline="0" smtClean="0">
                <a:ln>
                  <a:noFill/>
                </a:ln>
                <a:solidFill>
                  <a:schemeClr val="tx1"/>
                </a:solidFill>
                <a:effectLst/>
                <a:latin typeface="Arial" pitchFamily="34" charset="0"/>
              </a:endParaRPr>
            </a:p>
          </p:txBody>
        </p:sp>
        <p:sp>
          <p:nvSpPr>
            <p:cNvPr id="1045" name="Rectangle 21"/>
            <p:cNvSpPr>
              <a:spLocks noChangeArrowheads="1"/>
            </p:cNvSpPr>
            <p:nvPr/>
          </p:nvSpPr>
          <p:spPr bwMode="auto">
            <a:xfrm>
              <a:off x="2940" y="2456"/>
              <a:ext cx="252"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CpE</a:t>
              </a:r>
              <a:endParaRPr kumimoji="0" lang="en-US" sz="1800" b="0" i="0" u="none" strike="noStrike" cap="none" normalizeH="0" baseline="0" smtClean="0">
                <a:ln>
                  <a:noFill/>
                </a:ln>
                <a:solidFill>
                  <a:schemeClr val="tx1"/>
                </a:solidFill>
                <a:effectLst/>
                <a:latin typeface="Arial" pitchFamily="34" charset="0"/>
              </a:endParaRPr>
            </a:p>
          </p:txBody>
        </p:sp>
        <p:sp>
          <p:nvSpPr>
            <p:cNvPr id="1046" name="Freeform 22"/>
            <p:cNvSpPr>
              <a:spLocks/>
            </p:cNvSpPr>
            <p:nvPr/>
          </p:nvSpPr>
          <p:spPr bwMode="auto">
            <a:xfrm>
              <a:off x="2938" y="442"/>
              <a:ext cx="892" cy="891"/>
            </a:xfrm>
            <a:custGeom>
              <a:avLst/>
              <a:gdLst/>
              <a:ahLst/>
              <a:cxnLst>
                <a:cxn ang="0">
                  <a:pos x="2304" y="2496"/>
                </a:cxn>
                <a:cxn ang="0">
                  <a:pos x="2496" y="2304"/>
                </a:cxn>
                <a:cxn ang="0">
                  <a:pos x="2496" y="2304"/>
                </a:cxn>
                <a:cxn ang="0">
                  <a:pos x="2496" y="192"/>
                </a:cxn>
                <a:cxn ang="0">
                  <a:pos x="2304" y="0"/>
                </a:cxn>
                <a:cxn ang="0">
                  <a:pos x="2304" y="0"/>
                </a:cxn>
                <a:cxn ang="0">
                  <a:pos x="192" y="0"/>
                </a:cxn>
                <a:cxn ang="0">
                  <a:pos x="0" y="192"/>
                </a:cxn>
                <a:cxn ang="0">
                  <a:pos x="0" y="192"/>
                </a:cxn>
                <a:cxn ang="0">
                  <a:pos x="0" y="2304"/>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2304" y="0"/>
                  </a:lnTo>
                  <a:lnTo>
                    <a:pt x="192" y="0"/>
                  </a:lnTo>
                  <a:cubicBezTo>
                    <a:pt x="86" y="0"/>
                    <a:pt x="0" y="86"/>
                    <a:pt x="0" y="192"/>
                  </a:cubicBezTo>
                  <a:lnTo>
                    <a:pt x="0" y="192"/>
                  </a:lnTo>
                  <a:lnTo>
                    <a:pt x="0" y="2304"/>
                  </a:lnTo>
                  <a:cubicBezTo>
                    <a:pt x="0" y="2410"/>
                    <a:pt x="86" y="2496"/>
                    <a:pt x="192" y="2496"/>
                  </a:cubicBezTo>
                  <a:lnTo>
                    <a:pt x="2304" y="2496"/>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7" name="Freeform 23"/>
            <p:cNvSpPr>
              <a:spLocks/>
            </p:cNvSpPr>
            <p:nvPr/>
          </p:nvSpPr>
          <p:spPr bwMode="auto">
            <a:xfrm>
              <a:off x="2938" y="442"/>
              <a:ext cx="892" cy="891"/>
            </a:xfrm>
            <a:custGeom>
              <a:avLst/>
              <a:gdLst/>
              <a:ahLst/>
              <a:cxnLst>
                <a:cxn ang="0">
                  <a:pos x="2304" y="2496"/>
                </a:cxn>
                <a:cxn ang="0">
                  <a:pos x="2496" y="2304"/>
                </a:cxn>
                <a:cxn ang="0">
                  <a:pos x="2496" y="2304"/>
                </a:cxn>
                <a:cxn ang="0">
                  <a:pos x="2496" y="192"/>
                </a:cxn>
                <a:cxn ang="0">
                  <a:pos x="2304" y="0"/>
                </a:cxn>
                <a:cxn ang="0">
                  <a:pos x="2304" y="0"/>
                </a:cxn>
                <a:cxn ang="0">
                  <a:pos x="192" y="0"/>
                </a:cxn>
                <a:cxn ang="0">
                  <a:pos x="0" y="192"/>
                </a:cxn>
                <a:cxn ang="0">
                  <a:pos x="0" y="192"/>
                </a:cxn>
                <a:cxn ang="0">
                  <a:pos x="0" y="2304"/>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2304" y="0"/>
                  </a:lnTo>
                  <a:lnTo>
                    <a:pt x="192" y="0"/>
                  </a:lnTo>
                  <a:cubicBezTo>
                    <a:pt x="86" y="0"/>
                    <a:pt x="0" y="86"/>
                    <a:pt x="0" y="192"/>
                  </a:cubicBezTo>
                  <a:lnTo>
                    <a:pt x="0" y="192"/>
                  </a:lnTo>
                  <a:lnTo>
                    <a:pt x="0" y="2304"/>
                  </a:lnTo>
                  <a:cubicBezTo>
                    <a:pt x="0" y="2410"/>
                    <a:pt x="86" y="2496"/>
                    <a:pt x="192" y="2496"/>
                  </a:cubicBezTo>
                  <a:lnTo>
                    <a:pt x="2304" y="2496"/>
                  </a:lnTo>
                  <a:close/>
                </a:path>
              </a:pathLst>
            </a:custGeom>
            <a:noFill/>
            <a:ln w="3175"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8" name="Rectangle 24"/>
            <p:cNvSpPr>
              <a:spLocks noChangeArrowheads="1"/>
            </p:cNvSpPr>
            <p:nvPr/>
          </p:nvSpPr>
          <p:spPr bwMode="auto">
            <a:xfrm>
              <a:off x="3037" y="758"/>
              <a:ext cx="783"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Shintaro Akatsu</a:t>
              </a:r>
              <a:endParaRPr kumimoji="0" lang="en-US" sz="1800" b="0" i="0" u="none" strike="noStrike" cap="none" normalizeH="0" baseline="0" smtClean="0">
                <a:ln>
                  <a:noFill/>
                </a:ln>
                <a:solidFill>
                  <a:schemeClr val="tx1"/>
                </a:solidFill>
                <a:effectLst/>
                <a:latin typeface="Arial" pitchFamily="34" charset="0"/>
              </a:endParaRPr>
            </a:p>
          </p:txBody>
        </p:sp>
        <p:sp>
          <p:nvSpPr>
            <p:cNvPr id="1049" name="Rectangle 25"/>
            <p:cNvSpPr>
              <a:spLocks noChangeArrowheads="1"/>
            </p:cNvSpPr>
            <p:nvPr/>
          </p:nvSpPr>
          <p:spPr bwMode="auto">
            <a:xfrm>
              <a:off x="3015" y="884"/>
              <a:ext cx="840"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School of Design</a:t>
              </a:r>
              <a:endParaRPr kumimoji="0" lang="en-US" sz="1800" b="0" i="0" u="none" strike="noStrike" cap="none" normalizeH="0" baseline="0" smtClean="0">
                <a:ln>
                  <a:noFill/>
                </a:ln>
                <a:solidFill>
                  <a:schemeClr val="tx1"/>
                </a:solidFill>
                <a:effectLst/>
                <a:latin typeface="Arial" pitchFamily="34" charset="0"/>
              </a:endParaRPr>
            </a:p>
          </p:txBody>
        </p:sp>
        <p:sp>
          <p:nvSpPr>
            <p:cNvPr id="1050" name="Freeform 26"/>
            <p:cNvSpPr>
              <a:spLocks/>
            </p:cNvSpPr>
            <p:nvPr/>
          </p:nvSpPr>
          <p:spPr bwMode="auto">
            <a:xfrm>
              <a:off x="3899" y="442"/>
              <a:ext cx="892" cy="891"/>
            </a:xfrm>
            <a:custGeom>
              <a:avLst/>
              <a:gdLst/>
              <a:ahLst/>
              <a:cxnLst>
                <a:cxn ang="0">
                  <a:pos x="2304" y="2496"/>
                </a:cxn>
                <a:cxn ang="0">
                  <a:pos x="2496" y="2304"/>
                </a:cxn>
                <a:cxn ang="0">
                  <a:pos x="2496" y="2304"/>
                </a:cxn>
                <a:cxn ang="0">
                  <a:pos x="2496" y="192"/>
                </a:cxn>
                <a:cxn ang="0">
                  <a:pos x="2304" y="0"/>
                </a:cxn>
                <a:cxn ang="0">
                  <a:pos x="2304" y="0"/>
                </a:cxn>
                <a:cxn ang="0">
                  <a:pos x="192" y="0"/>
                </a:cxn>
                <a:cxn ang="0">
                  <a:pos x="0" y="192"/>
                </a:cxn>
                <a:cxn ang="0">
                  <a:pos x="0" y="192"/>
                </a:cxn>
                <a:cxn ang="0">
                  <a:pos x="0" y="2304"/>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2304" y="0"/>
                  </a:lnTo>
                  <a:lnTo>
                    <a:pt x="192" y="0"/>
                  </a:lnTo>
                  <a:cubicBezTo>
                    <a:pt x="86" y="0"/>
                    <a:pt x="0" y="86"/>
                    <a:pt x="0" y="192"/>
                  </a:cubicBezTo>
                  <a:lnTo>
                    <a:pt x="0" y="192"/>
                  </a:lnTo>
                  <a:lnTo>
                    <a:pt x="0" y="2304"/>
                  </a:lnTo>
                  <a:cubicBezTo>
                    <a:pt x="0" y="2410"/>
                    <a:pt x="86" y="2496"/>
                    <a:pt x="192" y="2496"/>
                  </a:cubicBezTo>
                  <a:lnTo>
                    <a:pt x="2304" y="2496"/>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1" name="Freeform 27"/>
            <p:cNvSpPr>
              <a:spLocks/>
            </p:cNvSpPr>
            <p:nvPr/>
          </p:nvSpPr>
          <p:spPr bwMode="auto">
            <a:xfrm>
              <a:off x="3899" y="442"/>
              <a:ext cx="892" cy="891"/>
            </a:xfrm>
            <a:custGeom>
              <a:avLst/>
              <a:gdLst/>
              <a:ahLst/>
              <a:cxnLst>
                <a:cxn ang="0">
                  <a:pos x="2304" y="2496"/>
                </a:cxn>
                <a:cxn ang="0">
                  <a:pos x="2496" y="2304"/>
                </a:cxn>
                <a:cxn ang="0">
                  <a:pos x="2496" y="2304"/>
                </a:cxn>
                <a:cxn ang="0">
                  <a:pos x="2496" y="192"/>
                </a:cxn>
                <a:cxn ang="0">
                  <a:pos x="2304" y="0"/>
                </a:cxn>
                <a:cxn ang="0">
                  <a:pos x="2304" y="0"/>
                </a:cxn>
                <a:cxn ang="0">
                  <a:pos x="192" y="0"/>
                </a:cxn>
                <a:cxn ang="0">
                  <a:pos x="0" y="192"/>
                </a:cxn>
                <a:cxn ang="0">
                  <a:pos x="0" y="192"/>
                </a:cxn>
                <a:cxn ang="0">
                  <a:pos x="0" y="2304"/>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2304" y="0"/>
                  </a:lnTo>
                  <a:lnTo>
                    <a:pt x="192" y="0"/>
                  </a:lnTo>
                  <a:cubicBezTo>
                    <a:pt x="86" y="0"/>
                    <a:pt x="0" y="86"/>
                    <a:pt x="0" y="192"/>
                  </a:cubicBezTo>
                  <a:lnTo>
                    <a:pt x="0" y="192"/>
                  </a:lnTo>
                  <a:lnTo>
                    <a:pt x="0" y="2304"/>
                  </a:lnTo>
                  <a:cubicBezTo>
                    <a:pt x="0" y="2410"/>
                    <a:pt x="86" y="2496"/>
                    <a:pt x="192" y="2496"/>
                  </a:cubicBezTo>
                  <a:lnTo>
                    <a:pt x="2304" y="2496"/>
                  </a:lnTo>
                  <a:close/>
                </a:path>
              </a:pathLst>
            </a:custGeom>
            <a:noFill/>
            <a:ln w="3175"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2" name="Rectangle 28"/>
            <p:cNvSpPr>
              <a:spLocks noChangeArrowheads="1"/>
            </p:cNvSpPr>
            <p:nvPr/>
          </p:nvSpPr>
          <p:spPr bwMode="auto">
            <a:xfrm>
              <a:off x="3981" y="529"/>
              <a:ext cx="737"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School of Arts </a:t>
              </a:r>
              <a:endParaRPr kumimoji="0" lang="en-US" sz="1800" b="0" i="0" u="none" strike="noStrike" cap="none" normalizeH="0" baseline="0" smtClean="0">
                <a:ln>
                  <a:noFill/>
                </a:ln>
                <a:solidFill>
                  <a:schemeClr val="tx1"/>
                </a:solidFill>
                <a:effectLst/>
                <a:latin typeface="Arial" pitchFamily="34" charset="0"/>
              </a:endParaRPr>
            </a:p>
          </p:txBody>
        </p:sp>
        <p:sp>
          <p:nvSpPr>
            <p:cNvPr id="1053" name="Rectangle 29"/>
            <p:cNvSpPr>
              <a:spLocks noChangeArrowheads="1"/>
            </p:cNvSpPr>
            <p:nvPr/>
          </p:nvSpPr>
          <p:spPr bwMode="auto">
            <a:xfrm>
              <a:off x="4627" y="529"/>
              <a:ext cx="166"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&amp; </a:t>
              </a:r>
              <a:endParaRPr kumimoji="0" lang="en-US" sz="1800" b="0" i="0" u="none" strike="noStrike" cap="none" normalizeH="0" baseline="0" smtClean="0">
                <a:ln>
                  <a:noFill/>
                </a:ln>
                <a:solidFill>
                  <a:schemeClr val="tx1"/>
                </a:solidFill>
                <a:effectLst/>
                <a:latin typeface="Arial" pitchFamily="34" charset="0"/>
              </a:endParaRPr>
            </a:p>
          </p:txBody>
        </p:sp>
        <p:sp>
          <p:nvSpPr>
            <p:cNvPr id="1054" name="Rectangle 30"/>
            <p:cNvSpPr>
              <a:spLocks noChangeArrowheads="1"/>
            </p:cNvSpPr>
            <p:nvPr/>
          </p:nvSpPr>
          <p:spPr bwMode="auto">
            <a:xfrm>
              <a:off x="4158" y="655"/>
              <a:ext cx="446"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Sciences</a:t>
              </a:r>
              <a:endParaRPr kumimoji="0" lang="en-US" sz="1800" b="0" i="0" u="none" strike="noStrike" cap="none" normalizeH="0" baseline="0" smtClean="0">
                <a:ln>
                  <a:noFill/>
                </a:ln>
                <a:solidFill>
                  <a:schemeClr val="tx1"/>
                </a:solidFill>
                <a:effectLst/>
                <a:latin typeface="Arial" pitchFamily="34" charset="0"/>
              </a:endParaRPr>
            </a:p>
          </p:txBody>
        </p:sp>
        <p:sp>
          <p:nvSpPr>
            <p:cNvPr id="1055" name="Rectangle 31"/>
            <p:cNvSpPr>
              <a:spLocks noChangeArrowheads="1"/>
            </p:cNvSpPr>
            <p:nvPr/>
          </p:nvSpPr>
          <p:spPr bwMode="auto">
            <a:xfrm>
              <a:off x="3964" y="786"/>
              <a:ext cx="63"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Times New Roman" pitchFamily="18" charset="0"/>
                </a:rPr>
                <a:t>(</a:t>
              </a:r>
              <a:endParaRPr kumimoji="0" lang="en-US" sz="1800" b="0" i="0" u="none" strike="noStrike" cap="none" normalizeH="0" baseline="0" smtClean="0">
                <a:ln>
                  <a:noFill/>
                </a:ln>
                <a:solidFill>
                  <a:schemeClr val="tx1"/>
                </a:solidFill>
                <a:effectLst/>
                <a:latin typeface="Arial" pitchFamily="34" charset="0"/>
              </a:endParaRPr>
            </a:p>
          </p:txBody>
        </p:sp>
        <p:sp>
          <p:nvSpPr>
            <p:cNvPr id="1056" name="Rectangle 32"/>
            <p:cNvSpPr>
              <a:spLocks noChangeArrowheads="1"/>
            </p:cNvSpPr>
            <p:nvPr/>
          </p:nvSpPr>
          <p:spPr bwMode="auto">
            <a:xfrm>
              <a:off x="3986" y="786"/>
              <a:ext cx="829"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Times New Roman" pitchFamily="18" charset="0"/>
                </a:rPr>
                <a:t>Includes a new two year </a:t>
              </a:r>
              <a:endParaRPr kumimoji="0" lang="en-US" sz="1800" b="0" i="0" u="none" strike="noStrike" cap="none" normalizeH="0" baseline="0" smtClean="0">
                <a:ln>
                  <a:noFill/>
                </a:ln>
                <a:solidFill>
                  <a:schemeClr val="tx1"/>
                </a:solidFill>
                <a:effectLst/>
                <a:latin typeface="Arial" pitchFamily="34" charset="0"/>
              </a:endParaRPr>
            </a:p>
          </p:txBody>
        </p:sp>
        <p:sp>
          <p:nvSpPr>
            <p:cNvPr id="1057" name="Rectangle 33"/>
            <p:cNvSpPr>
              <a:spLocks noChangeArrowheads="1"/>
            </p:cNvSpPr>
            <p:nvPr/>
          </p:nvSpPr>
          <p:spPr bwMode="auto">
            <a:xfrm>
              <a:off x="3946" y="878"/>
              <a:ext cx="143"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Times New Roman" pitchFamily="18" charset="0"/>
                </a:rPr>
                <a:t>Pre</a:t>
              </a:r>
              <a:endParaRPr kumimoji="0" lang="en-US" sz="1800" b="0" i="0" u="none" strike="noStrike" cap="none" normalizeH="0" baseline="0" smtClean="0">
                <a:ln>
                  <a:noFill/>
                </a:ln>
                <a:solidFill>
                  <a:schemeClr val="tx1"/>
                </a:solidFill>
                <a:effectLst/>
                <a:latin typeface="Arial" pitchFamily="34" charset="0"/>
              </a:endParaRPr>
            </a:p>
          </p:txBody>
        </p:sp>
        <p:sp>
          <p:nvSpPr>
            <p:cNvPr id="1058" name="Rectangle 34"/>
            <p:cNvSpPr>
              <a:spLocks noChangeArrowheads="1"/>
            </p:cNvSpPr>
            <p:nvPr/>
          </p:nvSpPr>
          <p:spPr bwMode="auto">
            <a:xfrm>
              <a:off x="4049" y="878"/>
              <a:ext cx="63"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Times New Roman" pitchFamily="18" charset="0"/>
                </a:rPr>
                <a:t>-</a:t>
              </a:r>
              <a:endParaRPr kumimoji="0" lang="en-US" sz="1800" b="0" i="0" u="none" strike="noStrike" cap="none" normalizeH="0" baseline="0" smtClean="0">
                <a:ln>
                  <a:noFill/>
                </a:ln>
                <a:solidFill>
                  <a:schemeClr val="tx1"/>
                </a:solidFill>
                <a:effectLst/>
                <a:latin typeface="Arial" pitchFamily="34" charset="0"/>
              </a:endParaRPr>
            </a:p>
          </p:txBody>
        </p:sp>
        <p:sp>
          <p:nvSpPr>
            <p:cNvPr id="1059" name="Rectangle 35"/>
            <p:cNvSpPr>
              <a:spLocks noChangeArrowheads="1"/>
            </p:cNvSpPr>
            <p:nvPr/>
          </p:nvSpPr>
          <p:spPr bwMode="auto">
            <a:xfrm>
              <a:off x="4078" y="878"/>
              <a:ext cx="749"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Times New Roman" pitchFamily="18" charset="0"/>
                </a:rPr>
                <a:t>Pharmacy Program in </a:t>
              </a:r>
              <a:endParaRPr kumimoji="0" lang="en-US" sz="1800" b="0" i="0" u="none" strike="noStrike" cap="none" normalizeH="0" baseline="0" smtClean="0">
                <a:ln>
                  <a:noFill/>
                </a:ln>
                <a:solidFill>
                  <a:schemeClr val="tx1"/>
                </a:solidFill>
                <a:effectLst/>
                <a:latin typeface="Arial" pitchFamily="34" charset="0"/>
              </a:endParaRPr>
            </a:p>
          </p:txBody>
        </p:sp>
        <p:sp>
          <p:nvSpPr>
            <p:cNvPr id="1060" name="Rectangle 36"/>
            <p:cNvSpPr>
              <a:spLocks noChangeArrowheads="1"/>
            </p:cNvSpPr>
            <p:nvPr/>
          </p:nvSpPr>
          <p:spPr bwMode="auto">
            <a:xfrm>
              <a:off x="4066" y="969"/>
              <a:ext cx="635"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Times New Roman" pitchFamily="18" charset="0"/>
                </a:rPr>
                <a:t>collaboration with </a:t>
              </a:r>
              <a:endParaRPr kumimoji="0" lang="en-US" sz="1800" b="0" i="0" u="none" strike="noStrike" cap="none" normalizeH="0" baseline="0" smtClean="0">
                <a:ln>
                  <a:noFill/>
                </a:ln>
                <a:solidFill>
                  <a:schemeClr val="tx1"/>
                </a:solidFill>
                <a:effectLst/>
                <a:latin typeface="Arial" pitchFamily="34" charset="0"/>
              </a:endParaRPr>
            </a:p>
          </p:txBody>
        </p:sp>
        <p:sp>
          <p:nvSpPr>
            <p:cNvPr id="1061" name="Rectangle 37"/>
            <p:cNvSpPr>
              <a:spLocks noChangeArrowheads="1"/>
            </p:cNvSpPr>
            <p:nvPr/>
          </p:nvSpPr>
          <p:spPr bwMode="auto">
            <a:xfrm>
              <a:off x="4032" y="1060"/>
              <a:ext cx="320"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Times New Roman" pitchFamily="18" charset="0"/>
                </a:rPr>
                <a:t>UCONN</a:t>
              </a:r>
              <a:endParaRPr kumimoji="0" lang="en-US" sz="1800" b="0" i="0" u="none" strike="noStrike" cap="none" normalizeH="0" baseline="0" smtClean="0">
                <a:ln>
                  <a:noFill/>
                </a:ln>
                <a:solidFill>
                  <a:schemeClr val="tx1"/>
                </a:solidFill>
                <a:effectLst/>
                <a:latin typeface="Arial" pitchFamily="34" charset="0"/>
              </a:endParaRPr>
            </a:p>
          </p:txBody>
        </p:sp>
        <p:sp>
          <p:nvSpPr>
            <p:cNvPr id="1062" name="Rectangle 38"/>
            <p:cNvSpPr>
              <a:spLocks noChangeArrowheads="1"/>
            </p:cNvSpPr>
            <p:nvPr/>
          </p:nvSpPr>
          <p:spPr bwMode="auto">
            <a:xfrm>
              <a:off x="4301" y="1060"/>
              <a:ext cx="46"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Times New Roman" pitchFamily="18" charset="0"/>
                </a:rPr>
                <a:t>'</a:t>
              </a:r>
              <a:endParaRPr kumimoji="0" lang="en-US" sz="1800" b="0" i="0" u="none" strike="noStrike" cap="none" normalizeH="0" baseline="0" smtClean="0">
                <a:ln>
                  <a:noFill/>
                </a:ln>
                <a:solidFill>
                  <a:schemeClr val="tx1"/>
                </a:solidFill>
                <a:effectLst/>
                <a:latin typeface="Arial" pitchFamily="34" charset="0"/>
              </a:endParaRPr>
            </a:p>
          </p:txBody>
        </p:sp>
        <p:sp>
          <p:nvSpPr>
            <p:cNvPr id="1063" name="Rectangle 39"/>
            <p:cNvSpPr>
              <a:spLocks noChangeArrowheads="1"/>
            </p:cNvSpPr>
            <p:nvPr/>
          </p:nvSpPr>
          <p:spPr bwMode="auto">
            <a:xfrm>
              <a:off x="4318" y="1060"/>
              <a:ext cx="412"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Times New Roman" pitchFamily="18" charset="0"/>
                </a:rPr>
                <a:t>s School of </a:t>
              </a:r>
              <a:endParaRPr kumimoji="0" lang="en-US" sz="1800" b="0" i="0" u="none" strike="noStrike" cap="none" normalizeH="0" baseline="0" smtClean="0">
                <a:ln>
                  <a:noFill/>
                </a:ln>
                <a:solidFill>
                  <a:schemeClr val="tx1"/>
                </a:solidFill>
                <a:effectLst/>
                <a:latin typeface="Arial" pitchFamily="34" charset="0"/>
              </a:endParaRPr>
            </a:p>
          </p:txBody>
        </p:sp>
        <p:sp>
          <p:nvSpPr>
            <p:cNvPr id="1064" name="Rectangle 40"/>
            <p:cNvSpPr>
              <a:spLocks noChangeArrowheads="1"/>
            </p:cNvSpPr>
            <p:nvPr/>
          </p:nvSpPr>
          <p:spPr bwMode="auto">
            <a:xfrm>
              <a:off x="4181" y="1152"/>
              <a:ext cx="354"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Times New Roman" pitchFamily="18" charset="0"/>
                </a:rPr>
                <a:t>Pharmacy</a:t>
              </a:r>
              <a:endParaRPr kumimoji="0" lang="en-US" sz="1800" b="0" i="0" u="none" strike="noStrike" cap="none" normalizeH="0" baseline="0" smtClean="0">
                <a:ln>
                  <a:noFill/>
                </a:ln>
                <a:solidFill>
                  <a:schemeClr val="tx1"/>
                </a:solidFill>
                <a:effectLst/>
                <a:latin typeface="Arial" pitchFamily="34" charset="0"/>
              </a:endParaRPr>
            </a:p>
          </p:txBody>
        </p:sp>
        <p:sp>
          <p:nvSpPr>
            <p:cNvPr id="1065" name="Rectangle 41"/>
            <p:cNvSpPr>
              <a:spLocks noChangeArrowheads="1"/>
            </p:cNvSpPr>
            <p:nvPr/>
          </p:nvSpPr>
          <p:spPr bwMode="auto">
            <a:xfrm>
              <a:off x="4484" y="1152"/>
              <a:ext cx="63" cy="11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smtClean="0">
                  <a:ln>
                    <a:noFill/>
                  </a:ln>
                  <a:solidFill>
                    <a:srgbClr val="000000"/>
                  </a:solidFill>
                  <a:effectLst/>
                  <a:latin typeface="Times New Roman" pitchFamily="18" charset="0"/>
                </a:rPr>
                <a:t>)</a:t>
              </a:r>
              <a:endParaRPr kumimoji="0" lang="en-US" sz="1800" b="0" i="0" u="none" strike="noStrike" cap="none" normalizeH="0" baseline="0" smtClean="0">
                <a:ln>
                  <a:noFill/>
                </a:ln>
                <a:solidFill>
                  <a:schemeClr val="tx1"/>
                </a:solidFill>
                <a:effectLst/>
                <a:latin typeface="Arial" pitchFamily="34" charset="0"/>
              </a:endParaRPr>
            </a:p>
          </p:txBody>
        </p:sp>
        <p:sp>
          <p:nvSpPr>
            <p:cNvPr id="1066" name="Freeform 42"/>
            <p:cNvSpPr>
              <a:spLocks/>
            </p:cNvSpPr>
            <p:nvPr/>
          </p:nvSpPr>
          <p:spPr bwMode="auto">
            <a:xfrm>
              <a:off x="1978" y="442"/>
              <a:ext cx="892" cy="891"/>
            </a:xfrm>
            <a:custGeom>
              <a:avLst/>
              <a:gdLst/>
              <a:ahLst/>
              <a:cxnLst>
                <a:cxn ang="0">
                  <a:pos x="2304" y="2496"/>
                </a:cxn>
                <a:cxn ang="0">
                  <a:pos x="2496" y="2304"/>
                </a:cxn>
                <a:cxn ang="0">
                  <a:pos x="2496" y="2304"/>
                </a:cxn>
                <a:cxn ang="0">
                  <a:pos x="2496" y="192"/>
                </a:cxn>
                <a:cxn ang="0">
                  <a:pos x="2304" y="0"/>
                </a:cxn>
                <a:cxn ang="0">
                  <a:pos x="2304" y="0"/>
                </a:cxn>
                <a:cxn ang="0">
                  <a:pos x="192" y="0"/>
                </a:cxn>
                <a:cxn ang="0">
                  <a:pos x="0" y="192"/>
                </a:cxn>
                <a:cxn ang="0">
                  <a:pos x="0" y="192"/>
                </a:cxn>
                <a:cxn ang="0">
                  <a:pos x="0" y="2304"/>
                </a:cxn>
                <a:cxn ang="0">
                  <a:pos x="192" y="2496"/>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2304" y="0"/>
                  </a:lnTo>
                  <a:lnTo>
                    <a:pt x="192" y="0"/>
                  </a:lnTo>
                  <a:cubicBezTo>
                    <a:pt x="86" y="0"/>
                    <a:pt x="0" y="86"/>
                    <a:pt x="0" y="192"/>
                  </a:cubicBezTo>
                  <a:lnTo>
                    <a:pt x="0" y="192"/>
                  </a:lnTo>
                  <a:lnTo>
                    <a:pt x="0" y="2304"/>
                  </a:lnTo>
                  <a:cubicBezTo>
                    <a:pt x="0" y="2410"/>
                    <a:pt x="86" y="2496"/>
                    <a:pt x="192" y="2496"/>
                  </a:cubicBezTo>
                  <a:lnTo>
                    <a:pt x="192" y="2496"/>
                  </a:lnTo>
                  <a:lnTo>
                    <a:pt x="2304" y="2496"/>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7" name="Freeform 43"/>
            <p:cNvSpPr>
              <a:spLocks/>
            </p:cNvSpPr>
            <p:nvPr/>
          </p:nvSpPr>
          <p:spPr bwMode="auto">
            <a:xfrm>
              <a:off x="1978" y="442"/>
              <a:ext cx="892" cy="891"/>
            </a:xfrm>
            <a:custGeom>
              <a:avLst/>
              <a:gdLst/>
              <a:ahLst/>
              <a:cxnLst>
                <a:cxn ang="0">
                  <a:pos x="2304" y="2496"/>
                </a:cxn>
                <a:cxn ang="0">
                  <a:pos x="2496" y="2304"/>
                </a:cxn>
                <a:cxn ang="0">
                  <a:pos x="2496" y="2304"/>
                </a:cxn>
                <a:cxn ang="0">
                  <a:pos x="2496" y="192"/>
                </a:cxn>
                <a:cxn ang="0">
                  <a:pos x="2304" y="0"/>
                </a:cxn>
                <a:cxn ang="0">
                  <a:pos x="2304" y="0"/>
                </a:cxn>
                <a:cxn ang="0">
                  <a:pos x="192" y="0"/>
                </a:cxn>
                <a:cxn ang="0">
                  <a:pos x="0" y="192"/>
                </a:cxn>
                <a:cxn ang="0">
                  <a:pos x="0" y="192"/>
                </a:cxn>
                <a:cxn ang="0">
                  <a:pos x="0" y="2304"/>
                </a:cxn>
                <a:cxn ang="0">
                  <a:pos x="192" y="2496"/>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2304" y="0"/>
                  </a:lnTo>
                  <a:lnTo>
                    <a:pt x="192" y="0"/>
                  </a:lnTo>
                  <a:cubicBezTo>
                    <a:pt x="86" y="0"/>
                    <a:pt x="0" y="86"/>
                    <a:pt x="0" y="192"/>
                  </a:cubicBezTo>
                  <a:lnTo>
                    <a:pt x="0" y="192"/>
                  </a:lnTo>
                  <a:lnTo>
                    <a:pt x="0" y="2304"/>
                  </a:lnTo>
                  <a:cubicBezTo>
                    <a:pt x="0" y="2410"/>
                    <a:pt x="86" y="2496"/>
                    <a:pt x="192" y="2496"/>
                  </a:cubicBezTo>
                  <a:lnTo>
                    <a:pt x="192" y="2496"/>
                  </a:lnTo>
                  <a:lnTo>
                    <a:pt x="2304" y="2496"/>
                  </a:lnTo>
                  <a:close/>
                </a:path>
              </a:pathLst>
            </a:custGeom>
            <a:noFill/>
            <a:ln w="3175"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8" name="Rectangle 44"/>
            <p:cNvSpPr>
              <a:spLocks noChangeArrowheads="1"/>
            </p:cNvSpPr>
            <p:nvPr/>
          </p:nvSpPr>
          <p:spPr bwMode="auto">
            <a:xfrm>
              <a:off x="2300" y="695"/>
              <a:ext cx="252"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ELI </a:t>
              </a:r>
              <a:endParaRPr kumimoji="0" lang="en-US" sz="1800" b="0" i="0" u="none" strike="noStrike" cap="none" normalizeH="0" baseline="0" smtClean="0">
                <a:ln>
                  <a:noFill/>
                </a:ln>
                <a:solidFill>
                  <a:schemeClr val="tx1"/>
                </a:solidFill>
                <a:effectLst/>
                <a:latin typeface="Arial" pitchFamily="34" charset="0"/>
              </a:endParaRPr>
            </a:p>
          </p:txBody>
        </p:sp>
        <p:sp>
          <p:nvSpPr>
            <p:cNvPr id="1069" name="Rectangle 45"/>
            <p:cNvSpPr>
              <a:spLocks noChangeArrowheads="1"/>
            </p:cNvSpPr>
            <p:nvPr/>
          </p:nvSpPr>
          <p:spPr bwMode="auto">
            <a:xfrm>
              <a:off x="2494" y="695"/>
              <a:ext cx="103"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a:t>
              </a:r>
              <a:endParaRPr kumimoji="0" lang="en-US" sz="1800" b="0" i="0" u="none" strike="noStrike" cap="none" normalizeH="0" baseline="0" smtClean="0">
                <a:ln>
                  <a:noFill/>
                </a:ln>
                <a:solidFill>
                  <a:schemeClr val="tx1"/>
                </a:solidFill>
                <a:effectLst/>
                <a:latin typeface="Arial" pitchFamily="34" charset="0"/>
              </a:endParaRPr>
            </a:p>
          </p:txBody>
        </p:sp>
        <p:sp>
          <p:nvSpPr>
            <p:cNvPr id="1070" name="Rectangle 46"/>
            <p:cNvSpPr>
              <a:spLocks noChangeArrowheads="1"/>
            </p:cNvSpPr>
            <p:nvPr/>
          </p:nvSpPr>
          <p:spPr bwMode="auto">
            <a:xfrm>
              <a:off x="2037" y="821"/>
              <a:ext cx="903"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English Language </a:t>
              </a:r>
              <a:endParaRPr kumimoji="0" lang="en-US" sz="1800" b="0" i="0" u="none" strike="noStrike" cap="none" normalizeH="0" baseline="0" smtClean="0">
                <a:ln>
                  <a:noFill/>
                </a:ln>
                <a:solidFill>
                  <a:schemeClr val="tx1"/>
                </a:solidFill>
                <a:effectLst/>
                <a:latin typeface="Arial" pitchFamily="34" charset="0"/>
              </a:endParaRPr>
            </a:p>
          </p:txBody>
        </p:sp>
        <p:sp>
          <p:nvSpPr>
            <p:cNvPr id="1071" name="Rectangle 47"/>
            <p:cNvSpPr>
              <a:spLocks noChangeArrowheads="1"/>
            </p:cNvSpPr>
            <p:nvPr/>
          </p:nvSpPr>
          <p:spPr bwMode="auto">
            <a:xfrm>
              <a:off x="2249" y="952"/>
              <a:ext cx="423"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Institute</a:t>
              </a:r>
              <a:endParaRPr kumimoji="0" lang="en-US" sz="1800" b="0" i="0" u="none" strike="noStrike" cap="none" normalizeH="0" baseline="0" smtClean="0">
                <a:ln>
                  <a:noFill/>
                </a:ln>
                <a:solidFill>
                  <a:schemeClr val="tx1"/>
                </a:solidFill>
                <a:effectLst/>
                <a:latin typeface="Arial" pitchFamily="34" charset="0"/>
              </a:endParaRPr>
            </a:p>
          </p:txBody>
        </p:sp>
        <p:sp>
          <p:nvSpPr>
            <p:cNvPr id="1072" name="Freeform 48"/>
            <p:cNvSpPr>
              <a:spLocks/>
            </p:cNvSpPr>
            <p:nvPr/>
          </p:nvSpPr>
          <p:spPr bwMode="auto">
            <a:xfrm>
              <a:off x="1018" y="1402"/>
              <a:ext cx="891" cy="892"/>
            </a:xfrm>
            <a:custGeom>
              <a:avLst/>
              <a:gdLst/>
              <a:ahLst/>
              <a:cxnLst>
                <a:cxn ang="0">
                  <a:pos x="2304" y="2496"/>
                </a:cxn>
                <a:cxn ang="0">
                  <a:pos x="2496" y="2304"/>
                </a:cxn>
                <a:cxn ang="0">
                  <a:pos x="2496" y="2304"/>
                </a:cxn>
                <a:cxn ang="0">
                  <a:pos x="2496" y="192"/>
                </a:cxn>
                <a:cxn ang="0">
                  <a:pos x="2304" y="0"/>
                </a:cxn>
                <a:cxn ang="0">
                  <a:pos x="192" y="0"/>
                </a:cxn>
                <a:cxn ang="0">
                  <a:pos x="0" y="192"/>
                </a:cxn>
                <a:cxn ang="0">
                  <a:pos x="0" y="192"/>
                </a:cxn>
                <a:cxn ang="0">
                  <a:pos x="0" y="2304"/>
                </a:cxn>
                <a:cxn ang="0">
                  <a:pos x="192" y="2496"/>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192" y="0"/>
                  </a:lnTo>
                  <a:cubicBezTo>
                    <a:pt x="86" y="0"/>
                    <a:pt x="0" y="86"/>
                    <a:pt x="0" y="192"/>
                  </a:cubicBezTo>
                  <a:lnTo>
                    <a:pt x="0" y="192"/>
                  </a:lnTo>
                  <a:lnTo>
                    <a:pt x="0" y="2304"/>
                  </a:lnTo>
                  <a:cubicBezTo>
                    <a:pt x="0" y="2410"/>
                    <a:pt x="86" y="2496"/>
                    <a:pt x="192" y="2496"/>
                  </a:cubicBezTo>
                  <a:lnTo>
                    <a:pt x="192" y="2496"/>
                  </a:lnTo>
                  <a:lnTo>
                    <a:pt x="2304" y="2496"/>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3" name="Freeform 49"/>
            <p:cNvSpPr>
              <a:spLocks/>
            </p:cNvSpPr>
            <p:nvPr/>
          </p:nvSpPr>
          <p:spPr bwMode="auto">
            <a:xfrm>
              <a:off x="1018" y="1402"/>
              <a:ext cx="891" cy="892"/>
            </a:xfrm>
            <a:custGeom>
              <a:avLst/>
              <a:gdLst/>
              <a:ahLst/>
              <a:cxnLst>
                <a:cxn ang="0">
                  <a:pos x="2304" y="2496"/>
                </a:cxn>
                <a:cxn ang="0">
                  <a:pos x="2496" y="2304"/>
                </a:cxn>
                <a:cxn ang="0">
                  <a:pos x="2496" y="2304"/>
                </a:cxn>
                <a:cxn ang="0">
                  <a:pos x="2496" y="192"/>
                </a:cxn>
                <a:cxn ang="0">
                  <a:pos x="2304" y="0"/>
                </a:cxn>
                <a:cxn ang="0">
                  <a:pos x="192" y="0"/>
                </a:cxn>
                <a:cxn ang="0">
                  <a:pos x="0" y="192"/>
                </a:cxn>
                <a:cxn ang="0">
                  <a:pos x="0" y="192"/>
                </a:cxn>
                <a:cxn ang="0">
                  <a:pos x="0" y="2304"/>
                </a:cxn>
                <a:cxn ang="0">
                  <a:pos x="192" y="2496"/>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192" y="0"/>
                  </a:lnTo>
                  <a:cubicBezTo>
                    <a:pt x="86" y="0"/>
                    <a:pt x="0" y="86"/>
                    <a:pt x="0" y="192"/>
                  </a:cubicBezTo>
                  <a:lnTo>
                    <a:pt x="0" y="192"/>
                  </a:lnTo>
                  <a:lnTo>
                    <a:pt x="0" y="2304"/>
                  </a:lnTo>
                  <a:cubicBezTo>
                    <a:pt x="0" y="2410"/>
                    <a:pt x="86" y="2496"/>
                    <a:pt x="192" y="2496"/>
                  </a:cubicBezTo>
                  <a:lnTo>
                    <a:pt x="192" y="2496"/>
                  </a:lnTo>
                  <a:lnTo>
                    <a:pt x="2304" y="2496"/>
                  </a:lnTo>
                  <a:close/>
                </a:path>
              </a:pathLst>
            </a:custGeom>
            <a:noFill/>
            <a:ln w="3175"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4" name="Rectangle 50"/>
            <p:cNvSpPr>
              <a:spLocks noChangeArrowheads="1"/>
            </p:cNvSpPr>
            <p:nvPr/>
          </p:nvSpPr>
          <p:spPr bwMode="auto">
            <a:xfrm>
              <a:off x="1242" y="1593"/>
              <a:ext cx="583"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College of  </a:t>
              </a:r>
              <a:endParaRPr kumimoji="0" lang="en-US" sz="1800" b="0" i="0" u="none" strike="noStrike" cap="none" normalizeH="0" baseline="0" smtClean="0">
                <a:ln>
                  <a:noFill/>
                </a:ln>
                <a:solidFill>
                  <a:schemeClr val="tx1"/>
                </a:solidFill>
                <a:effectLst/>
                <a:latin typeface="Arial" pitchFamily="34" charset="0"/>
              </a:endParaRPr>
            </a:p>
          </p:txBody>
        </p:sp>
        <p:sp>
          <p:nvSpPr>
            <p:cNvPr id="1075" name="Rectangle 51"/>
            <p:cNvSpPr>
              <a:spLocks noChangeArrowheads="1"/>
            </p:cNvSpPr>
            <p:nvPr/>
          </p:nvSpPr>
          <p:spPr bwMode="auto">
            <a:xfrm>
              <a:off x="1185" y="1718"/>
              <a:ext cx="675"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Naturopathic </a:t>
              </a:r>
              <a:endParaRPr kumimoji="0" lang="en-US" sz="1800" b="0" i="0" u="none" strike="noStrike" cap="none" normalizeH="0" baseline="0" smtClean="0">
                <a:ln>
                  <a:noFill/>
                </a:ln>
                <a:solidFill>
                  <a:schemeClr val="tx1"/>
                </a:solidFill>
                <a:effectLst/>
                <a:latin typeface="Arial" pitchFamily="34" charset="0"/>
              </a:endParaRPr>
            </a:p>
          </p:txBody>
        </p:sp>
        <p:sp>
          <p:nvSpPr>
            <p:cNvPr id="1076" name="Rectangle 52"/>
            <p:cNvSpPr>
              <a:spLocks noChangeArrowheads="1"/>
            </p:cNvSpPr>
            <p:nvPr/>
          </p:nvSpPr>
          <p:spPr bwMode="auto">
            <a:xfrm>
              <a:off x="1260" y="1844"/>
              <a:ext cx="480"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Medicine</a:t>
              </a:r>
              <a:endParaRPr kumimoji="0" lang="en-US" sz="1800" b="0" i="0" u="none" strike="noStrike" cap="none" normalizeH="0" baseline="0" smtClean="0">
                <a:ln>
                  <a:noFill/>
                </a:ln>
                <a:solidFill>
                  <a:schemeClr val="tx1"/>
                </a:solidFill>
                <a:effectLst/>
                <a:latin typeface="Arial" pitchFamily="34" charset="0"/>
              </a:endParaRPr>
            </a:p>
          </p:txBody>
        </p:sp>
        <p:sp>
          <p:nvSpPr>
            <p:cNvPr id="1077" name="Rectangle 53"/>
            <p:cNvSpPr>
              <a:spLocks noChangeArrowheads="1"/>
            </p:cNvSpPr>
            <p:nvPr/>
          </p:nvSpPr>
          <p:spPr bwMode="auto">
            <a:xfrm>
              <a:off x="1362" y="1976"/>
              <a:ext cx="103"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a:t>
              </a:r>
              <a:endParaRPr kumimoji="0" lang="en-US" sz="1800" b="0" i="0" u="none" strike="noStrike" cap="none" normalizeH="0" baseline="0" smtClean="0">
                <a:ln>
                  <a:noFill/>
                </a:ln>
                <a:solidFill>
                  <a:schemeClr val="tx1"/>
                </a:solidFill>
                <a:effectLst/>
                <a:latin typeface="Arial" pitchFamily="34" charset="0"/>
              </a:endParaRPr>
            </a:p>
          </p:txBody>
        </p:sp>
        <p:sp>
          <p:nvSpPr>
            <p:cNvPr id="1078" name="Rectangle 54"/>
            <p:cNvSpPr>
              <a:spLocks noChangeArrowheads="1"/>
            </p:cNvSpPr>
            <p:nvPr/>
          </p:nvSpPr>
          <p:spPr bwMode="auto">
            <a:xfrm>
              <a:off x="1414" y="1976"/>
              <a:ext cx="212"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ND</a:t>
              </a:r>
              <a:endParaRPr kumimoji="0" lang="en-US" sz="1800" b="0" i="0" u="none" strike="noStrike" cap="none" normalizeH="0" baseline="0" smtClean="0">
                <a:ln>
                  <a:noFill/>
                </a:ln>
                <a:solidFill>
                  <a:schemeClr val="tx1"/>
                </a:solidFill>
                <a:effectLst/>
                <a:latin typeface="Arial" pitchFamily="34" charset="0"/>
              </a:endParaRPr>
            </a:p>
          </p:txBody>
        </p:sp>
        <p:sp>
          <p:nvSpPr>
            <p:cNvPr id="1079" name="Freeform 55"/>
            <p:cNvSpPr>
              <a:spLocks/>
            </p:cNvSpPr>
            <p:nvPr/>
          </p:nvSpPr>
          <p:spPr bwMode="auto">
            <a:xfrm>
              <a:off x="1018" y="3323"/>
              <a:ext cx="891" cy="892"/>
            </a:xfrm>
            <a:custGeom>
              <a:avLst/>
              <a:gdLst/>
              <a:ahLst/>
              <a:cxnLst>
                <a:cxn ang="0">
                  <a:pos x="2304" y="2496"/>
                </a:cxn>
                <a:cxn ang="0">
                  <a:pos x="2496" y="2304"/>
                </a:cxn>
                <a:cxn ang="0">
                  <a:pos x="2496" y="2304"/>
                </a:cxn>
                <a:cxn ang="0">
                  <a:pos x="2496" y="192"/>
                </a:cxn>
                <a:cxn ang="0">
                  <a:pos x="2304" y="0"/>
                </a:cxn>
                <a:cxn ang="0">
                  <a:pos x="192" y="0"/>
                </a:cxn>
                <a:cxn ang="0">
                  <a:pos x="0" y="192"/>
                </a:cxn>
                <a:cxn ang="0">
                  <a:pos x="0" y="192"/>
                </a:cxn>
                <a:cxn ang="0">
                  <a:pos x="0" y="2304"/>
                </a:cxn>
                <a:cxn ang="0">
                  <a:pos x="192" y="2496"/>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192" y="0"/>
                  </a:lnTo>
                  <a:cubicBezTo>
                    <a:pt x="86" y="0"/>
                    <a:pt x="0" y="86"/>
                    <a:pt x="0" y="192"/>
                  </a:cubicBezTo>
                  <a:lnTo>
                    <a:pt x="0" y="192"/>
                  </a:lnTo>
                  <a:lnTo>
                    <a:pt x="0" y="2304"/>
                  </a:lnTo>
                  <a:cubicBezTo>
                    <a:pt x="0" y="2410"/>
                    <a:pt x="86" y="2496"/>
                    <a:pt x="192" y="2496"/>
                  </a:cubicBezTo>
                  <a:lnTo>
                    <a:pt x="192" y="2496"/>
                  </a:lnTo>
                  <a:lnTo>
                    <a:pt x="2304" y="2496"/>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0" name="Freeform 56"/>
            <p:cNvSpPr>
              <a:spLocks/>
            </p:cNvSpPr>
            <p:nvPr/>
          </p:nvSpPr>
          <p:spPr bwMode="auto">
            <a:xfrm>
              <a:off x="1018" y="3323"/>
              <a:ext cx="891" cy="892"/>
            </a:xfrm>
            <a:custGeom>
              <a:avLst/>
              <a:gdLst/>
              <a:ahLst/>
              <a:cxnLst>
                <a:cxn ang="0">
                  <a:pos x="2304" y="2496"/>
                </a:cxn>
                <a:cxn ang="0">
                  <a:pos x="2496" y="2304"/>
                </a:cxn>
                <a:cxn ang="0">
                  <a:pos x="2496" y="2304"/>
                </a:cxn>
                <a:cxn ang="0">
                  <a:pos x="2496" y="192"/>
                </a:cxn>
                <a:cxn ang="0">
                  <a:pos x="2304" y="0"/>
                </a:cxn>
                <a:cxn ang="0">
                  <a:pos x="192" y="0"/>
                </a:cxn>
                <a:cxn ang="0">
                  <a:pos x="0" y="192"/>
                </a:cxn>
                <a:cxn ang="0">
                  <a:pos x="0" y="192"/>
                </a:cxn>
                <a:cxn ang="0">
                  <a:pos x="0" y="2304"/>
                </a:cxn>
                <a:cxn ang="0">
                  <a:pos x="192" y="2496"/>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192" y="0"/>
                  </a:lnTo>
                  <a:cubicBezTo>
                    <a:pt x="86" y="0"/>
                    <a:pt x="0" y="86"/>
                    <a:pt x="0" y="192"/>
                  </a:cubicBezTo>
                  <a:lnTo>
                    <a:pt x="0" y="192"/>
                  </a:lnTo>
                  <a:lnTo>
                    <a:pt x="0" y="2304"/>
                  </a:lnTo>
                  <a:cubicBezTo>
                    <a:pt x="0" y="2410"/>
                    <a:pt x="86" y="2496"/>
                    <a:pt x="192" y="2496"/>
                  </a:cubicBezTo>
                  <a:lnTo>
                    <a:pt x="192" y="2496"/>
                  </a:lnTo>
                  <a:lnTo>
                    <a:pt x="2304" y="2496"/>
                  </a:lnTo>
                  <a:close/>
                </a:path>
              </a:pathLst>
            </a:custGeom>
            <a:noFill/>
            <a:ln w="3175"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1" name="Rectangle 57"/>
            <p:cNvSpPr>
              <a:spLocks noChangeArrowheads="1"/>
            </p:cNvSpPr>
            <p:nvPr/>
          </p:nvSpPr>
          <p:spPr bwMode="auto">
            <a:xfrm>
              <a:off x="1214" y="3576"/>
              <a:ext cx="492"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Nutrition </a:t>
              </a:r>
              <a:endParaRPr kumimoji="0" lang="en-US" sz="1800" b="0" i="0" u="none" strike="noStrike" cap="none" normalizeH="0" baseline="0" smtClean="0">
                <a:ln>
                  <a:noFill/>
                </a:ln>
                <a:solidFill>
                  <a:schemeClr val="tx1"/>
                </a:solidFill>
                <a:effectLst/>
                <a:latin typeface="Arial" pitchFamily="34" charset="0"/>
              </a:endParaRPr>
            </a:p>
          </p:txBody>
        </p:sp>
        <p:sp>
          <p:nvSpPr>
            <p:cNvPr id="1082" name="Rectangle 58"/>
            <p:cNvSpPr>
              <a:spLocks noChangeArrowheads="1"/>
            </p:cNvSpPr>
            <p:nvPr/>
          </p:nvSpPr>
          <p:spPr bwMode="auto">
            <a:xfrm>
              <a:off x="1631" y="3576"/>
              <a:ext cx="166"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&amp; </a:t>
              </a:r>
              <a:endParaRPr kumimoji="0" lang="en-US" sz="1800" b="0" i="0" u="none" strike="noStrike" cap="none" normalizeH="0" baseline="0" smtClean="0">
                <a:ln>
                  <a:noFill/>
                </a:ln>
                <a:solidFill>
                  <a:schemeClr val="tx1"/>
                </a:solidFill>
                <a:effectLst/>
                <a:latin typeface="Arial" pitchFamily="34" charset="0"/>
              </a:endParaRPr>
            </a:p>
          </p:txBody>
        </p:sp>
        <p:sp>
          <p:nvSpPr>
            <p:cNvPr id="1083" name="Rectangle 59"/>
            <p:cNvSpPr>
              <a:spLocks noChangeArrowheads="1"/>
            </p:cNvSpPr>
            <p:nvPr/>
          </p:nvSpPr>
          <p:spPr bwMode="auto">
            <a:xfrm>
              <a:off x="1185" y="3702"/>
              <a:ext cx="663"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Acupuncture </a:t>
              </a:r>
              <a:endParaRPr kumimoji="0" lang="en-US" sz="1800" b="0" i="0" u="none" strike="noStrike" cap="none" normalizeH="0" baseline="0" smtClean="0">
                <a:ln>
                  <a:noFill/>
                </a:ln>
                <a:solidFill>
                  <a:schemeClr val="tx1"/>
                </a:solidFill>
                <a:effectLst/>
                <a:latin typeface="Arial" pitchFamily="34" charset="0"/>
              </a:endParaRPr>
            </a:p>
          </p:txBody>
        </p:sp>
        <p:sp>
          <p:nvSpPr>
            <p:cNvPr id="1084" name="Rectangle 60"/>
            <p:cNvSpPr>
              <a:spLocks noChangeArrowheads="1"/>
            </p:cNvSpPr>
            <p:nvPr/>
          </p:nvSpPr>
          <p:spPr bwMode="auto">
            <a:xfrm>
              <a:off x="1265" y="3834"/>
              <a:ext cx="463"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Institutes</a:t>
              </a:r>
              <a:endParaRPr kumimoji="0" lang="en-US" sz="1800" b="0" i="0" u="none" strike="noStrike" cap="none" normalizeH="0" baseline="0" smtClean="0">
                <a:ln>
                  <a:noFill/>
                </a:ln>
                <a:solidFill>
                  <a:schemeClr val="tx1"/>
                </a:solidFill>
                <a:effectLst/>
                <a:latin typeface="Arial" pitchFamily="34" charset="0"/>
              </a:endParaRPr>
            </a:p>
          </p:txBody>
        </p:sp>
        <p:sp>
          <p:nvSpPr>
            <p:cNvPr id="1085" name="Freeform 61"/>
            <p:cNvSpPr>
              <a:spLocks/>
            </p:cNvSpPr>
            <p:nvPr/>
          </p:nvSpPr>
          <p:spPr bwMode="auto">
            <a:xfrm>
              <a:off x="2938" y="3323"/>
              <a:ext cx="892" cy="892"/>
            </a:xfrm>
            <a:custGeom>
              <a:avLst/>
              <a:gdLst/>
              <a:ahLst/>
              <a:cxnLst>
                <a:cxn ang="0">
                  <a:pos x="2304" y="2496"/>
                </a:cxn>
                <a:cxn ang="0">
                  <a:pos x="2496" y="2304"/>
                </a:cxn>
                <a:cxn ang="0">
                  <a:pos x="2496" y="2304"/>
                </a:cxn>
                <a:cxn ang="0">
                  <a:pos x="2496" y="192"/>
                </a:cxn>
                <a:cxn ang="0">
                  <a:pos x="2304" y="0"/>
                </a:cxn>
                <a:cxn ang="0">
                  <a:pos x="192" y="0"/>
                </a:cxn>
                <a:cxn ang="0">
                  <a:pos x="0" y="192"/>
                </a:cxn>
                <a:cxn ang="0">
                  <a:pos x="0" y="2304"/>
                </a:cxn>
                <a:cxn ang="0">
                  <a:pos x="192" y="2496"/>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192" y="0"/>
                  </a:lnTo>
                  <a:cubicBezTo>
                    <a:pt x="86" y="0"/>
                    <a:pt x="0" y="86"/>
                    <a:pt x="0" y="192"/>
                  </a:cubicBezTo>
                  <a:lnTo>
                    <a:pt x="0" y="2304"/>
                  </a:lnTo>
                  <a:cubicBezTo>
                    <a:pt x="0" y="2410"/>
                    <a:pt x="86" y="2496"/>
                    <a:pt x="192" y="2496"/>
                  </a:cubicBezTo>
                  <a:lnTo>
                    <a:pt x="192" y="2496"/>
                  </a:lnTo>
                  <a:lnTo>
                    <a:pt x="2304" y="2496"/>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6" name="Freeform 62"/>
            <p:cNvSpPr>
              <a:spLocks/>
            </p:cNvSpPr>
            <p:nvPr/>
          </p:nvSpPr>
          <p:spPr bwMode="auto">
            <a:xfrm>
              <a:off x="2938" y="3323"/>
              <a:ext cx="892" cy="892"/>
            </a:xfrm>
            <a:custGeom>
              <a:avLst/>
              <a:gdLst/>
              <a:ahLst/>
              <a:cxnLst>
                <a:cxn ang="0">
                  <a:pos x="2304" y="2496"/>
                </a:cxn>
                <a:cxn ang="0">
                  <a:pos x="2496" y="2304"/>
                </a:cxn>
                <a:cxn ang="0">
                  <a:pos x="2496" y="2304"/>
                </a:cxn>
                <a:cxn ang="0">
                  <a:pos x="2496" y="192"/>
                </a:cxn>
                <a:cxn ang="0">
                  <a:pos x="2304" y="0"/>
                </a:cxn>
                <a:cxn ang="0">
                  <a:pos x="192" y="0"/>
                </a:cxn>
                <a:cxn ang="0">
                  <a:pos x="0" y="192"/>
                </a:cxn>
                <a:cxn ang="0">
                  <a:pos x="0" y="2304"/>
                </a:cxn>
                <a:cxn ang="0">
                  <a:pos x="192" y="2496"/>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192" y="0"/>
                  </a:lnTo>
                  <a:cubicBezTo>
                    <a:pt x="86" y="0"/>
                    <a:pt x="0" y="86"/>
                    <a:pt x="0" y="192"/>
                  </a:cubicBezTo>
                  <a:lnTo>
                    <a:pt x="0" y="2304"/>
                  </a:lnTo>
                  <a:cubicBezTo>
                    <a:pt x="0" y="2410"/>
                    <a:pt x="86" y="2496"/>
                    <a:pt x="192" y="2496"/>
                  </a:cubicBezTo>
                  <a:lnTo>
                    <a:pt x="192" y="2496"/>
                  </a:lnTo>
                  <a:lnTo>
                    <a:pt x="2304" y="2496"/>
                  </a:lnTo>
                  <a:close/>
                </a:path>
              </a:pathLst>
            </a:custGeom>
            <a:noFill/>
            <a:ln w="3175"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7" name="Rectangle 63"/>
            <p:cNvSpPr>
              <a:spLocks noChangeArrowheads="1"/>
            </p:cNvSpPr>
            <p:nvPr/>
          </p:nvSpPr>
          <p:spPr bwMode="auto">
            <a:xfrm>
              <a:off x="3163" y="3576"/>
              <a:ext cx="555"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College of </a:t>
              </a:r>
              <a:endParaRPr kumimoji="0" lang="en-US" sz="1800" b="0" i="0" u="none" strike="noStrike" cap="none" normalizeH="0" baseline="0" smtClean="0">
                <a:ln>
                  <a:noFill/>
                </a:ln>
                <a:solidFill>
                  <a:schemeClr val="tx1"/>
                </a:solidFill>
                <a:effectLst/>
                <a:latin typeface="Arial" pitchFamily="34" charset="0"/>
              </a:endParaRPr>
            </a:p>
          </p:txBody>
        </p:sp>
        <p:sp>
          <p:nvSpPr>
            <p:cNvPr id="1088" name="Rectangle 64"/>
            <p:cNvSpPr>
              <a:spLocks noChangeArrowheads="1"/>
            </p:cNvSpPr>
            <p:nvPr/>
          </p:nvSpPr>
          <p:spPr bwMode="auto">
            <a:xfrm>
              <a:off x="3117" y="3702"/>
              <a:ext cx="617"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Chiropractic</a:t>
              </a:r>
              <a:endParaRPr kumimoji="0" lang="en-US" sz="1800" b="0" i="0" u="none" strike="noStrike" cap="none" normalizeH="0" baseline="0" smtClean="0">
                <a:ln>
                  <a:noFill/>
                </a:ln>
                <a:solidFill>
                  <a:schemeClr val="tx1"/>
                </a:solidFill>
                <a:effectLst/>
                <a:latin typeface="Arial" pitchFamily="34" charset="0"/>
              </a:endParaRPr>
            </a:p>
          </p:txBody>
        </p:sp>
        <p:sp>
          <p:nvSpPr>
            <p:cNvPr id="1089" name="Rectangle 65"/>
            <p:cNvSpPr>
              <a:spLocks noChangeArrowheads="1"/>
            </p:cNvSpPr>
            <p:nvPr/>
          </p:nvSpPr>
          <p:spPr bwMode="auto">
            <a:xfrm>
              <a:off x="3283" y="3834"/>
              <a:ext cx="103"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a:t>
              </a:r>
              <a:endParaRPr kumimoji="0" lang="en-US" sz="1800" b="0" i="0" u="none" strike="noStrike" cap="none" normalizeH="0" baseline="0" smtClean="0">
                <a:ln>
                  <a:noFill/>
                </a:ln>
                <a:solidFill>
                  <a:schemeClr val="tx1"/>
                </a:solidFill>
                <a:effectLst/>
                <a:latin typeface="Arial" pitchFamily="34" charset="0"/>
              </a:endParaRPr>
            </a:p>
          </p:txBody>
        </p:sp>
        <p:sp>
          <p:nvSpPr>
            <p:cNvPr id="1090" name="Rectangle 66"/>
            <p:cNvSpPr>
              <a:spLocks noChangeArrowheads="1"/>
            </p:cNvSpPr>
            <p:nvPr/>
          </p:nvSpPr>
          <p:spPr bwMode="auto">
            <a:xfrm>
              <a:off x="3335" y="3834"/>
              <a:ext cx="206"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DC</a:t>
              </a:r>
              <a:endParaRPr kumimoji="0" lang="en-US" sz="1800" b="0" i="0" u="none" strike="noStrike" cap="none" normalizeH="0" baseline="0" smtClean="0">
                <a:ln>
                  <a:noFill/>
                </a:ln>
                <a:solidFill>
                  <a:schemeClr val="tx1"/>
                </a:solidFill>
                <a:effectLst/>
                <a:latin typeface="Arial" pitchFamily="34" charset="0"/>
              </a:endParaRPr>
            </a:p>
          </p:txBody>
        </p:sp>
        <p:sp>
          <p:nvSpPr>
            <p:cNvPr id="1091" name="Freeform 67"/>
            <p:cNvSpPr>
              <a:spLocks/>
            </p:cNvSpPr>
            <p:nvPr/>
          </p:nvSpPr>
          <p:spPr bwMode="auto">
            <a:xfrm>
              <a:off x="3899" y="3323"/>
              <a:ext cx="892" cy="892"/>
            </a:xfrm>
            <a:custGeom>
              <a:avLst/>
              <a:gdLst/>
              <a:ahLst/>
              <a:cxnLst>
                <a:cxn ang="0">
                  <a:pos x="2304" y="2496"/>
                </a:cxn>
                <a:cxn ang="0">
                  <a:pos x="2496" y="2304"/>
                </a:cxn>
                <a:cxn ang="0">
                  <a:pos x="2496" y="2304"/>
                </a:cxn>
                <a:cxn ang="0">
                  <a:pos x="2496" y="192"/>
                </a:cxn>
                <a:cxn ang="0">
                  <a:pos x="2304" y="0"/>
                </a:cxn>
                <a:cxn ang="0">
                  <a:pos x="2304" y="0"/>
                </a:cxn>
                <a:cxn ang="0">
                  <a:pos x="192" y="0"/>
                </a:cxn>
                <a:cxn ang="0">
                  <a:pos x="0" y="192"/>
                </a:cxn>
                <a:cxn ang="0">
                  <a:pos x="0" y="2304"/>
                </a:cxn>
                <a:cxn ang="0">
                  <a:pos x="192" y="2496"/>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2304" y="0"/>
                  </a:lnTo>
                  <a:lnTo>
                    <a:pt x="192" y="0"/>
                  </a:lnTo>
                  <a:cubicBezTo>
                    <a:pt x="86" y="0"/>
                    <a:pt x="0" y="86"/>
                    <a:pt x="0" y="192"/>
                  </a:cubicBezTo>
                  <a:lnTo>
                    <a:pt x="0" y="2304"/>
                  </a:lnTo>
                  <a:cubicBezTo>
                    <a:pt x="0" y="2410"/>
                    <a:pt x="86" y="2496"/>
                    <a:pt x="192" y="2496"/>
                  </a:cubicBezTo>
                  <a:lnTo>
                    <a:pt x="192" y="2496"/>
                  </a:lnTo>
                  <a:lnTo>
                    <a:pt x="2304" y="2496"/>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2" name="Freeform 68"/>
            <p:cNvSpPr>
              <a:spLocks/>
            </p:cNvSpPr>
            <p:nvPr/>
          </p:nvSpPr>
          <p:spPr bwMode="auto">
            <a:xfrm>
              <a:off x="3899" y="3323"/>
              <a:ext cx="892" cy="892"/>
            </a:xfrm>
            <a:custGeom>
              <a:avLst/>
              <a:gdLst/>
              <a:ahLst/>
              <a:cxnLst>
                <a:cxn ang="0">
                  <a:pos x="2304" y="2496"/>
                </a:cxn>
                <a:cxn ang="0">
                  <a:pos x="2496" y="2304"/>
                </a:cxn>
                <a:cxn ang="0">
                  <a:pos x="2496" y="2304"/>
                </a:cxn>
                <a:cxn ang="0">
                  <a:pos x="2496" y="192"/>
                </a:cxn>
                <a:cxn ang="0">
                  <a:pos x="2304" y="0"/>
                </a:cxn>
                <a:cxn ang="0">
                  <a:pos x="2304" y="0"/>
                </a:cxn>
                <a:cxn ang="0">
                  <a:pos x="192" y="0"/>
                </a:cxn>
                <a:cxn ang="0">
                  <a:pos x="0" y="192"/>
                </a:cxn>
                <a:cxn ang="0">
                  <a:pos x="0" y="2304"/>
                </a:cxn>
                <a:cxn ang="0">
                  <a:pos x="192" y="2496"/>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2304" y="0"/>
                  </a:lnTo>
                  <a:lnTo>
                    <a:pt x="192" y="0"/>
                  </a:lnTo>
                  <a:cubicBezTo>
                    <a:pt x="86" y="0"/>
                    <a:pt x="0" y="86"/>
                    <a:pt x="0" y="192"/>
                  </a:cubicBezTo>
                  <a:lnTo>
                    <a:pt x="0" y="2304"/>
                  </a:lnTo>
                  <a:cubicBezTo>
                    <a:pt x="0" y="2410"/>
                    <a:pt x="86" y="2496"/>
                    <a:pt x="192" y="2496"/>
                  </a:cubicBezTo>
                  <a:lnTo>
                    <a:pt x="192" y="2496"/>
                  </a:lnTo>
                  <a:lnTo>
                    <a:pt x="2304" y="2496"/>
                  </a:lnTo>
                  <a:close/>
                </a:path>
              </a:pathLst>
            </a:custGeom>
            <a:noFill/>
            <a:ln w="3175"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3" name="Rectangle 69"/>
            <p:cNvSpPr>
              <a:spLocks noChangeArrowheads="1"/>
            </p:cNvSpPr>
            <p:nvPr/>
          </p:nvSpPr>
          <p:spPr bwMode="auto">
            <a:xfrm>
              <a:off x="3998" y="3639"/>
              <a:ext cx="817"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Fones School of </a:t>
              </a:r>
              <a:endParaRPr kumimoji="0" lang="en-US" sz="1800" b="0" i="0" u="none" strike="noStrike" cap="none" normalizeH="0" baseline="0" smtClean="0">
                <a:ln>
                  <a:noFill/>
                </a:ln>
                <a:solidFill>
                  <a:schemeClr val="tx1"/>
                </a:solidFill>
                <a:effectLst/>
                <a:latin typeface="Arial" pitchFamily="34" charset="0"/>
              </a:endParaRPr>
            </a:p>
          </p:txBody>
        </p:sp>
        <p:sp>
          <p:nvSpPr>
            <p:cNvPr id="1094" name="Rectangle 70"/>
            <p:cNvSpPr>
              <a:spLocks noChangeArrowheads="1"/>
            </p:cNvSpPr>
            <p:nvPr/>
          </p:nvSpPr>
          <p:spPr bwMode="auto">
            <a:xfrm>
              <a:off x="4009" y="3765"/>
              <a:ext cx="766"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Dental Hygiene</a:t>
              </a:r>
              <a:endParaRPr kumimoji="0" lang="en-US" sz="1800" b="0" i="0" u="none" strike="noStrike" cap="none" normalizeH="0" baseline="0" smtClean="0">
                <a:ln>
                  <a:noFill/>
                </a:ln>
                <a:solidFill>
                  <a:schemeClr val="tx1"/>
                </a:solidFill>
                <a:effectLst/>
                <a:latin typeface="Arial" pitchFamily="34" charset="0"/>
              </a:endParaRPr>
            </a:p>
          </p:txBody>
        </p:sp>
        <p:sp>
          <p:nvSpPr>
            <p:cNvPr id="1095" name="Freeform 71"/>
            <p:cNvSpPr>
              <a:spLocks/>
            </p:cNvSpPr>
            <p:nvPr/>
          </p:nvSpPr>
          <p:spPr bwMode="auto">
            <a:xfrm>
              <a:off x="3899" y="1402"/>
              <a:ext cx="892" cy="892"/>
            </a:xfrm>
            <a:custGeom>
              <a:avLst/>
              <a:gdLst/>
              <a:ahLst/>
              <a:cxnLst>
                <a:cxn ang="0">
                  <a:pos x="2304" y="2496"/>
                </a:cxn>
                <a:cxn ang="0">
                  <a:pos x="2496" y="2304"/>
                </a:cxn>
                <a:cxn ang="0">
                  <a:pos x="2496" y="2304"/>
                </a:cxn>
                <a:cxn ang="0">
                  <a:pos x="2496" y="192"/>
                </a:cxn>
                <a:cxn ang="0">
                  <a:pos x="2304" y="0"/>
                </a:cxn>
                <a:cxn ang="0">
                  <a:pos x="2304" y="0"/>
                </a:cxn>
                <a:cxn ang="0">
                  <a:pos x="192" y="0"/>
                </a:cxn>
                <a:cxn ang="0">
                  <a:pos x="0" y="192"/>
                </a:cxn>
                <a:cxn ang="0">
                  <a:pos x="0" y="2304"/>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2304" y="0"/>
                  </a:lnTo>
                  <a:lnTo>
                    <a:pt x="192" y="0"/>
                  </a:lnTo>
                  <a:cubicBezTo>
                    <a:pt x="86" y="0"/>
                    <a:pt x="0" y="86"/>
                    <a:pt x="0" y="192"/>
                  </a:cubicBezTo>
                  <a:lnTo>
                    <a:pt x="0" y="2304"/>
                  </a:lnTo>
                  <a:cubicBezTo>
                    <a:pt x="0" y="2410"/>
                    <a:pt x="86" y="2496"/>
                    <a:pt x="192" y="2496"/>
                  </a:cubicBezTo>
                  <a:lnTo>
                    <a:pt x="2304" y="2496"/>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6" name="Freeform 72"/>
            <p:cNvSpPr>
              <a:spLocks/>
            </p:cNvSpPr>
            <p:nvPr/>
          </p:nvSpPr>
          <p:spPr bwMode="auto">
            <a:xfrm>
              <a:off x="3899" y="1402"/>
              <a:ext cx="892" cy="892"/>
            </a:xfrm>
            <a:custGeom>
              <a:avLst/>
              <a:gdLst/>
              <a:ahLst/>
              <a:cxnLst>
                <a:cxn ang="0">
                  <a:pos x="2304" y="2496"/>
                </a:cxn>
                <a:cxn ang="0">
                  <a:pos x="2496" y="2304"/>
                </a:cxn>
                <a:cxn ang="0">
                  <a:pos x="2496" y="2304"/>
                </a:cxn>
                <a:cxn ang="0">
                  <a:pos x="2496" y="192"/>
                </a:cxn>
                <a:cxn ang="0">
                  <a:pos x="2304" y="0"/>
                </a:cxn>
                <a:cxn ang="0">
                  <a:pos x="2304" y="0"/>
                </a:cxn>
                <a:cxn ang="0">
                  <a:pos x="192" y="0"/>
                </a:cxn>
                <a:cxn ang="0">
                  <a:pos x="0" y="192"/>
                </a:cxn>
                <a:cxn ang="0">
                  <a:pos x="0" y="2304"/>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2304" y="0"/>
                  </a:lnTo>
                  <a:lnTo>
                    <a:pt x="192" y="0"/>
                  </a:lnTo>
                  <a:cubicBezTo>
                    <a:pt x="86" y="0"/>
                    <a:pt x="0" y="86"/>
                    <a:pt x="0" y="192"/>
                  </a:cubicBezTo>
                  <a:lnTo>
                    <a:pt x="0" y="2304"/>
                  </a:lnTo>
                  <a:cubicBezTo>
                    <a:pt x="0" y="2410"/>
                    <a:pt x="86" y="2496"/>
                    <a:pt x="192" y="2496"/>
                  </a:cubicBezTo>
                  <a:lnTo>
                    <a:pt x="2304" y="2496"/>
                  </a:lnTo>
                  <a:close/>
                </a:path>
              </a:pathLst>
            </a:custGeom>
            <a:noFill/>
            <a:ln w="3175"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7" name="Rectangle 73"/>
            <p:cNvSpPr>
              <a:spLocks noChangeArrowheads="1"/>
            </p:cNvSpPr>
            <p:nvPr/>
          </p:nvSpPr>
          <p:spPr bwMode="auto">
            <a:xfrm>
              <a:off x="4135" y="1524"/>
              <a:ext cx="520"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Physician </a:t>
              </a:r>
              <a:endParaRPr kumimoji="0" lang="en-US" sz="1800" b="0" i="0" u="none" strike="noStrike" cap="none" normalizeH="0" baseline="0" smtClean="0">
                <a:ln>
                  <a:noFill/>
                </a:ln>
                <a:solidFill>
                  <a:schemeClr val="tx1"/>
                </a:solidFill>
                <a:effectLst/>
                <a:latin typeface="Arial" pitchFamily="34" charset="0"/>
              </a:endParaRPr>
            </a:p>
          </p:txBody>
        </p:sp>
        <p:sp>
          <p:nvSpPr>
            <p:cNvPr id="1098" name="Rectangle 74"/>
            <p:cNvSpPr>
              <a:spLocks noChangeArrowheads="1"/>
            </p:cNvSpPr>
            <p:nvPr/>
          </p:nvSpPr>
          <p:spPr bwMode="auto">
            <a:xfrm>
              <a:off x="3964" y="1656"/>
              <a:ext cx="869"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Assistant Institute</a:t>
              </a:r>
              <a:endParaRPr kumimoji="0" lang="en-US" sz="1800" b="0" i="0" u="none" strike="noStrike" cap="none" normalizeH="0" baseline="0" smtClean="0">
                <a:ln>
                  <a:noFill/>
                </a:ln>
                <a:solidFill>
                  <a:schemeClr val="tx1"/>
                </a:solidFill>
                <a:effectLst/>
                <a:latin typeface="Arial" pitchFamily="34" charset="0"/>
              </a:endParaRPr>
            </a:p>
          </p:txBody>
        </p:sp>
        <p:sp>
          <p:nvSpPr>
            <p:cNvPr id="1099" name="Rectangle 75"/>
            <p:cNvSpPr>
              <a:spLocks noChangeArrowheads="1"/>
            </p:cNvSpPr>
            <p:nvPr/>
          </p:nvSpPr>
          <p:spPr bwMode="auto">
            <a:xfrm>
              <a:off x="3992" y="1781"/>
              <a:ext cx="86"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a:t>
              </a:r>
              <a:endParaRPr kumimoji="0" lang="en-US" sz="1800" b="0" i="0" u="none" strike="noStrike" cap="none" normalizeH="0" baseline="0" smtClean="0">
                <a:ln>
                  <a:noFill/>
                </a:ln>
                <a:solidFill>
                  <a:schemeClr val="tx1"/>
                </a:solidFill>
                <a:effectLst/>
                <a:latin typeface="Arial" pitchFamily="34" charset="0"/>
              </a:endParaRPr>
            </a:p>
          </p:txBody>
        </p:sp>
        <p:sp>
          <p:nvSpPr>
            <p:cNvPr id="1100" name="Rectangle 76"/>
            <p:cNvSpPr>
              <a:spLocks noChangeArrowheads="1"/>
            </p:cNvSpPr>
            <p:nvPr/>
          </p:nvSpPr>
          <p:spPr bwMode="auto">
            <a:xfrm>
              <a:off x="4026" y="1781"/>
              <a:ext cx="795"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in collaboration </a:t>
              </a:r>
              <a:endParaRPr kumimoji="0" lang="en-US" sz="1800" b="0" i="0" u="none" strike="noStrike" cap="none" normalizeH="0" baseline="0" smtClean="0">
                <a:ln>
                  <a:noFill/>
                </a:ln>
                <a:solidFill>
                  <a:schemeClr val="tx1"/>
                </a:solidFill>
                <a:effectLst/>
                <a:latin typeface="Arial" pitchFamily="34" charset="0"/>
              </a:endParaRPr>
            </a:p>
          </p:txBody>
        </p:sp>
        <p:sp>
          <p:nvSpPr>
            <p:cNvPr id="1101" name="Rectangle 77"/>
            <p:cNvSpPr>
              <a:spLocks noChangeArrowheads="1"/>
            </p:cNvSpPr>
            <p:nvPr/>
          </p:nvSpPr>
          <p:spPr bwMode="auto">
            <a:xfrm>
              <a:off x="4055" y="1913"/>
              <a:ext cx="697"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with Fairfield </a:t>
              </a:r>
              <a:endParaRPr kumimoji="0" lang="en-US" sz="1800" b="0" i="0" u="none" strike="noStrike" cap="none" normalizeH="0" baseline="0" smtClean="0">
                <a:ln>
                  <a:noFill/>
                </a:ln>
                <a:solidFill>
                  <a:schemeClr val="tx1"/>
                </a:solidFill>
                <a:effectLst/>
                <a:latin typeface="Arial" pitchFamily="34" charset="0"/>
              </a:endParaRPr>
            </a:p>
          </p:txBody>
        </p:sp>
        <p:sp>
          <p:nvSpPr>
            <p:cNvPr id="1102" name="Rectangle 78"/>
            <p:cNvSpPr>
              <a:spLocks noChangeArrowheads="1"/>
            </p:cNvSpPr>
            <p:nvPr/>
          </p:nvSpPr>
          <p:spPr bwMode="auto">
            <a:xfrm>
              <a:off x="3975" y="2039"/>
              <a:ext cx="840"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County Hospitals</a:t>
              </a:r>
              <a:endParaRPr kumimoji="0" lang="en-US" sz="1800" b="0" i="0" u="none" strike="noStrike" cap="none" normalizeH="0" baseline="0" smtClean="0">
                <a:ln>
                  <a:noFill/>
                </a:ln>
                <a:solidFill>
                  <a:schemeClr val="tx1"/>
                </a:solidFill>
                <a:effectLst/>
                <a:latin typeface="Arial" pitchFamily="34" charset="0"/>
              </a:endParaRPr>
            </a:p>
          </p:txBody>
        </p:sp>
        <p:sp>
          <p:nvSpPr>
            <p:cNvPr id="1103" name="Freeform 79"/>
            <p:cNvSpPr>
              <a:spLocks/>
            </p:cNvSpPr>
            <p:nvPr/>
          </p:nvSpPr>
          <p:spPr bwMode="auto">
            <a:xfrm>
              <a:off x="1018" y="2362"/>
              <a:ext cx="891" cy="892"/>
            </a:xfrm>
            <a:custGeom>
              <a:avLst/>
              <a:gdLst/>
              <a:ahLst/>
              <a:cxnLst>
                <a:cxn ang="0">
                  <a:pos x="2304" y="2496"/>
                </a:cxn>
                <a:cxn ang="0">
                  <a:pos x="2496" y="2304"/>
                </a:cxn>
                <a:cxn ang="0">
                  <a:pos x="2496" y="2304"/>
                </a:cxn>
                <a:cxn ang="0">
                  <a:pos x="2496" y="192"/>
                </a:cxn>
                <a:cxn ang="0">
                  <a:pos x="2304" y="0"/>
                </a:cxn>
                <a:cxn ang="0">
                  <a:pos x="192" y="0"/>
                </a:cxn>
                <a:cxn ang="0">
                  <a:pos x="0" y="192"/>
                </a:cxn>
                <a:cxn ang="0">
                  <a:pos x="0" y="192"/>
                </a:cxn>
                <a:cxn ang="0">
                  <a:pos x="0" y="2304"/>
                </a:cxn>
                <a:cxn ang="0">
                  <a:pos x="192" y="2496"/>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192" y="0"/>
                  </a:lnTo>
                  <a:cubicBezTo>
                    <a:pt x="86" y="0"/>
                    <a:pt x="0" y="86"/>
                    <a:pt x="0" y="192"/>
                  </a:cubicBezTo>
                  <a:lnTo>
                    <a:pt x="0" y="192"/>
                  </a:lnTo>
                  <a:lnTo>
                    <a:pt x="0" y="2304"/>
                  </a:lnTo>
                  <a:cubicBezTo>
                    <a:pt x="0" y="2410"/>
                    <a:pt x="86" y="2496"/>
                    <a:pt x="192" y="2496"/>
                  </a:cubicBezTo>
                  <a:lnTo>
                    <a:pt x="192" y="2496"/>
                  </a:lnTo>
                  <a:lnTo>
                    <a:pt x="2304" y="2496"/>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4" name="Freeform 80"/>
            <p:cNvSpPr>
              <a:spLocks/>
            </p:cNvSpPr>
            <p:nvPr/>
          </p:nvSpPr>
          <p:spPr bwMode="auto">
            <a:xfrm>
              <a:off x="1018" y="2362"/>
              <a:ext cx="891" cy="892"/>
            </a:xfrm>
            <a:custGeom>
              <a:avLst/>
              <a:gdLst/>
              <a:ahLst/>
              <a:cxnLst>
                <a:cxn ang="0">
                  <a:pos x="2304" y="2496"/>
                </a:cxn>
                <a:cxn ang="0">
                  <a:pos x="2496" y="2304"/>
                </a:cxn>
                <a:cxn ang="0">
                  <a:pos x="2496" y="2304"/>
                </a:cxn>
                <a:cxn ang="0">
                  <a:pos x="2496" y="192"/>
                </a:cxn>
                <a:cxn ang="0">
                  <a:pos x="2304" y="0"/>
                </a:cxn>
                <a:cxn ang="0">
                  <a:pos x="192" y="0"/>
                </a:cxn>
                <a:cxn ang="0">
                  <a:pos x="0" y="192"/>
                </a:cxn>
                <a:cxn ang="0">
                  <a:pos x="0" y="192"/>
                </a:cxn>
                <a:cxn ang="0">
                  <a:pos x="0" y="2304"/>
                </a:cxn>
                <a:cxn ang="0">
                  <a:pos x="192" y="2496"/>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192" y="0"/>
                  </a:lnTo>
                  <a:cubicBezTo>
                    <a:pt x="86" y="0"/>
                    <a:pt x="0" y="86"/>
                    <a:pt x="0" y="192"/>
                  </a:cubicBezTo>
                  <a:lnTo>
                    <a:pt x="0" y="192"/>
                  </a:lnTo>
                  <a:lnTo>
                    <a:pt x="0" y="2304"/>
                  </a:lnTo>
                  <a:cubicBezTo>
                    <a:pt x="0" y="2410"/>
                    <a:pt x="86" y="2496"/>
                    <a:pt x="192" y="2496"/>
                  </a:cubicBezTo>
                  <a:lnTo>
                    <a:pt x="192" y="2496"/>
                  </a:lnTo>
                  <a:lnTo>
                    <a:pt x="2304" y="2496"/>
                  </a:lnTo>
                  <a:close/>
                </a:path>
              </a:pathLst>
            </a:custGeom>
            <a:noFill/>
            <a:ln w="3175"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5" name="Rectangle 81"/>
            <p:cNvSpPr>
              <a:spLocks noChangeArrowheads="1"/>
            </p:cNvSpPr>
            <p:nvPr/>
          </p:nvSpPr>
          <p:spPr bwMode="auto">
            <a:xfrm>
              <a:off x="1260" y="2553"/>
              <a:ext cx="515"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School of </a:t>
              </a:r>
              <a:endParaRPr kumimoji="0" lang="en-US" sz="1800" b="0" i="0" u="none" strike="noStrike" cap="none" normalizeH="0" baseline="0" smtClean="0">
                <a:ln>
                  <a:noFill/>
                </a:ln>
                <a:solidFill>
                  <a:schemeClr val="tx1"/>
                </a:solidFill>
                <a:effectLst/>
                <a:latin typeface="Arial" pitchFamily="34" charset="0"/>
              </a:endParaRPr>
            </a:p>
          </p:txBody>
        </p:sp>
        <p:sp>
          <p:nvSpPr>
            <p:cNvPr id="1106" name="Rectangle 82"/>
            <p:cNvSpPr>
              <a:spLocks noChangeArrowheads="1"/>
            </p:cNvSpPr>
            <p:nvPr/>
          </p:nvSpPr>
          <p:spPr bwMode="auto">
            <a:xfrm>
              <a:off x="1191" y="2679"/>
              <a:ext cx="537"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Education </a:t>
              </a:r>
              <a:endParaRPr kumimoji="0" lang="en-US" sz="1800" b="0" i="0" u="none" strike="noStrike" cap="none" normalizeH="0" baseline="0" smtClean="0">
                <a:ln>
                  <a:noFill/>
                </a:ln>
                <a:solidFill>
                  <a:schemeClr val="tx1"/>
                </a:solidFill>
                <a:effectLst/>
                <a:latin typeface="Arial" pitchFamily="34" charset="0"/>
              </a:endParaRPr>
            </a:p>
          </p:txBody>
        </p:sp>
        <p:sp>
          <p:nvSpPr>
            <p:cNvPr id="1107" name="Rectangle 83"/>
            <p:cNvSpPr>
              <a:spLocks noChangeArrowheads="1"/>
            </p:cNvSpPr>
            <p:nvPr/>
          </p:nvSpPr>
          <p:spPr bwMode="auto">
            <a:xfrm>
              <a:off x="1654" y="2679"/>
              <a:ext cx="166"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&amp; </a:t>
              </a:r>
              <a:endParaRPr kumimoji="0" lang="en-US" sz="1800" b="0" i="0" u="none" strike="noStrike" cap="none" normalizeH="0" baseline="0" smtClean="0">
                <a:ln>
                  <a:noFill/>
                </a:ln>
                <a:solidFill>
                  <a:schemeClr val="tx1"/>
                </a:solidFill>
                <a:effectLst/>
                <a:latin typeface="Arial" pitchFamily="34" charset="0"/>
              </a:endParaRPr>
            </a:p>
          </p:txBody>
        </p:sp>
        <p:sp>
          <p:nvSpPr>
            <p:cNvPr id="1108" name="Rectangle 84"/>
            <p:cNvSpPr>
              <a:spLocks noChangeArrowheads="1"/>
            </p:cNvSpPr>
            <p:nvPr/>
          </p:nvSpPr>
          <p:spPr bwMode="auto">
            <a:xfrm>
              <a:off x="1071" y="2805"/>
              <a:ext cx="880"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Human Resources</a:t>
              </a:r>
              <a:endParaRPr kumimoji="0" lang="en-US" sz="1800" b="0" i="0" u="none" strike="noStrike" cap="none" normalizeH="0" baseline="0" smtClean="0">
                <a:ln>
                  <a:noFill/>
                </a:ln>
                <a:solidFill>
                  <a:schemeClr val="tx1"/>
                </a:solidFill>
                <a:effectLst/>
                <a:latin typeface="Arial" pitchFamily="34" charset="0"/>
              </a:endParaRPr>
            </a:p>
          </p:txBody>
        </p:sp>
        <p:sp>
          <p:nvSpPr>
            <p:cNvPr id="1109" name="Rectangle 85"/>
            <p:cNvSpPr>
              <a:spLocks noChangeArrowheads="1"/>
            </p:cNvSpPr>
            <p:nvPr/>
          </p:nvSpPr>
          <p:spPr bwMode="auto">
            <a:xfrm>
              <a:off x="1328" y="2936"/>
              <a:ext cx="103"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a:t>
              </a:r>
              <a:endParaRPr kumimoji="0" lang="en-US" sz="1800" b="0" i="0" u="none" strike="noStrike" cap="none" normalizeH="0" baseline="0" smtClean="0">
                <a:ln>
                  <a:noFill/>
                </a:ln>
                <a:solidFill>
                  <a:schemeClr val="tx1"/>
                </a:solidFill>
                <a:effectLst/>
                <a:latin typeface="Arial" pitchFamily="34" charset="0"/>
              </a:endParaRPr>
            </a:p>
          </p:txBody>
        </p:sp>
        <p:sp>
          <p:nvSpPr>
            <p:cNvPr id="1110" name="Rectangle 86"/>
            <p:cNvSpPr>
              <a:spLocks noChangeArrowheads="1"/>
            </p:cNvSpPr>
            <p:nvPr/>
          </p:nvSpPr>
          <p:spPr bwMode="auto">
            <a:xfrm>
              <a:off x="1380" y="2936"/>
              <a:ext cx="280"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EDD</a:t>
              </a:r>
              <a:endParaRPr kumimoji="0" lang="en-US" sz="1800" b="0" i="0" u="none" strike="noStrike" cap="none" normalizeH="0" baseline="0" smtClean="0">
                <a:ln>
                  <a:noFill/>
                </a:ln>
                <a:solidFill>
                  <a:schemeClr val="tx1"/>
                </a:solidFill>
                <a:effectLst/>
                <a:latin typeface="Arial" pitchFamily="34" charset="0"/>
              </a:endParaRPr>
            </a:p>
          </p:txBody>
        </p:sp>
        <p:sp>
          <p:nvSpPr>
            <p:cNvPr id="1111" name="Freeform 87"/>
            <p:cNvSpPr>
              <a:spLocks/>
            </p:cNvSpPr>
            <p:nvPr/>
          </p:nvSpPr>
          <p:spPr bwMode="auto">
            <a:xfrm>
              <a:off x="1978" y="3323"/>
              <a:ext cx="892" cy="892"/>
            </a:xfrm>
            <a:custGeom>
              <a:avLst/>
              <a:gdLst/>
              <a:ahLst/>
              <a:cxnLst>
                <a:cxn ang="0">
                  <a:pos x="2304" y="2496"/>
                </a:cxn>
                <a:cxn ang="0">
                  <a:pos x="2496" y="2304"/>
                </a:cxn>
                <a:cxn ang="0">
                  <a:pos x="2496" y="2304"/>
                </a:cxn>
                <a:cxn ang="0">
                  <a:pos x="2496" y="192"/>
                </a:cxn>
                <a:cxn ang="0">
                  <a:pos x="2304" y="0"/>
                </a:cxn>
                <a:cxn ang="0">
                  <a:pos x="192" y="0"/>
                </a:cxn>
                <a:cxn ang="0">
                  <a:pos x="0" y="192"/>
                </a:cxn>
                <a:cxn ang="0">
                  <a:pos x="0" y="2304"/>
                </a:cxn>
                <a:cxn ang="0">
                  <a:pos x="192" y="2496"/>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192" y="0"/>
                  </a:lnTo>
                  <a:cubicBezTo>
                    <a:pt x="86" y="0"/>
                    <a:pt x="0" y="86"/>
                    <a:pt x="0" y="192"/>
                  </a:cubicBezTo>
                  <a:lnTo>
                    <a:pt x="0" y="2304"/>
                  </a:lnTo>
                  <a:cubicBezTo>
                    <a:pt x="0" y="2410"/>
                    <a:pt x="86" y="2496"/>
                    <a:pt x="192" y="2496"/>
                  </a:cubicBezTo>
                  <a:lnTo>
                    <a:pt x="192" y="2496"/>
                  </a:lnTo>
                  <a:lnTo>
                    <a:pt x="2304" y="2496"/>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2" name="Freeform 88"/>
            <p:cNvSpPr>
              <a:spLocks/>
            </p:cNvSpPr>
            <p:nvPr/>
          </p:nvSpPr>
          <p:spPr bwMode="auto">
            <a:xfrm>
              <a:off x="1978" y="3323"/>
              <a:ext cx="892" cy="892"/>
            </a:xfrm>
            <a:custGeom>
              <a:avLst/>
              <a:gdLst/>
              <a:ahLst/>
              <a:cxnLst>
                <a:cxn ang="0">
                  <a:pos x="2304" y="2496"/>
                </a:cxn>
                <a:cxn ang="0">
                  <a:pos x="2496" y="2304"/>
                </a:cxn>
                <a:cxn ang="0">
                  <a:pos x="2496" y="2304"/>
                </a:cxn>
                <a:cxn ang="0">
                  <a:pos x="2496" y="192"/>
                </a:cxn>
                <a:cxn ang="0">
                  <a:pos x="2304" y="0"/>
                </a:cxn>
                <a:cxn ang="0">
                  <a:pos x="192" y="0"/>
                </a:cxn>
                <a:cxn ang="0">
                  <a:pos x="0" y="192"/>
                </a:cxn>
                <a:cxn ang="0">
                  <a:pos x="0" y="2304"/>
                </a:cxn>
                <a:cxn ang="0">
                  <a:pos x="192" y="2496"/>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192" y="0"/>
                  </a:lnTo>
                  <a:cubicBezTo>
                    <a:pt x="86" y="0"/>
                    <a:pt x="0" y="86"/>
                    <a:pt x="0" y="192"/>
                  </a:cubicBezTo>
                  <a:lnTo>
                    <a:pt x="0" y="2304"/>
                  </a:lnTo>
                  <a:cubicBezTo>
                    <a:pt x="0" y="2410"/>
                    <a:pt x="86" y="2496"/>
                    <a:pt x="192" y="2496"/>
                  </a:cubicBezTo>
                  <a:lnTo>
                    <a:pt x="192" y="2496"/>
                  </a:lnTo>
                  <a:lnTo>
                    <a:pt x="2304" y="2496"/>
                  </a:lnTo>
                  <a:close/>
                </a:path>
              </a:pathLst>
            </a:custGeom>
            <a:noFill/>
            <a:ln w="3175"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3" name="Rectangle 89"/>
            <p:cNvSpPr>
              <a:spLocks noChangeArrowheads="1"/>
            </p:cNvSpPr>
            <p:nvPr/>
          </p:nvSpPr>
          <p:spPr bwMode="auto">
            <a:xfrm>
              <a:off x="2151" y="3639"/>
              <a:ext cx="657"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International </a:t>
              </a:r>
              <a:endParaRPr kumimoji="0" lang="en-US" sz="1800" b="0" i="0" u="none" strike="noStrike" cap="none" normalizeH="0" baseline="0" smtClean="0">
                <a:ln>
                  <a:noFill/>
                </a:ln>
                <a:solidFill>
                  <a:schemeClr val="tx1"/>
                </a:solidFill>
                <a:effectLst/>
                <a:latin typeface="Arial" pitchFamily="34" charset="0"/>
              </a:endParaRPr>
            </a:p>
          </p:txBody>
        </p:sp>
        <p:sp>
          <p:nvSpPr>
            <p:cNvPr id="1114" name="Rectangle 90"/>
            <p:cNvSpPr>
              <a:spLocks noChangeArrowheads="1"/>
            </p:cNvSpPr>
            <p:nvPr/>
          </p:nvSpPr>
          <p:spPr bwMode="auto">
            <a:xfrm>
              <a:off x="2260" y="3765"/>
              <a:ext cx="400"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College</a:t>
              </a:r>
              <a:endParaRPr kumimoji="0" lang="en-US" sz="1800" b="0" i="0" u="none" strike="noStrike" cap="none" normalizeH="0" baseline="0" smtClean="0">
                <a:ln>
                  <a:noFill/>
                </a:ln>
                <a:solidFill>
                  <a:schemeClr val="tx1"/>
                </a:solidFill>
                <a:effectLst/>
                <a:latin typeface="Arial" pitchFamily="34" charset="0"/>
              </a:endParaRPr>
            </a:p>
          </p:txBody>
        </p:sp>
        <p:sp>
          <p:nvSpPr>
            <p:cNvPr id="1115" name="Freeform 91"/>
            <p:cNvSpPr>
              <a:spLocks/>
            </p:cNvSpPr>
            <p:nvPr/>
          </p:nvSpPr>
          <p:spPr bwMode="auto">
            <a:xfrm>
              <a:off x="3899" y="2362"/>
              <a:ext cx="892" cy="892"/>
            </a:xfrm>
            <a:custGeom>
              <a:avLst/>
              <a:gdLst/>
              <a:ahLst/>
              <a:cxnLst>
                <a:cxn ang="0">
                  <a:pos x="2304" y="2496"/>
                </a:cxn>
                <a:cxn ang="0">
                  <a:pos x="2496" y="2304"/>
                </a:cxn>
                <a:cxn ang="0">
                  <a:pos x="2496" y="2304"/>
                </a:cxn>
                <a:cxn ang="0">
                  <a:pos x="2496" y="192"/>
                </a:cxn>
                <a:cxn ang="0">
                  <a:pos x="2304" y="0"/>
                </a:cxn>
                <a:cxn ang="0">
                  <a:pos x="2304" y="0"/>
                </a:cxn>
                <a:cxn ang="0">
                  <a:pos x="192" y="0"/>
                </a:cxn>
                <a:cxn ang="0">
                  <a:pos x="0" y="192"/>
                </a:cxn>
                <a:cxn ang="0">
                  <a:pos x="0" y="2304"/>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2304" y="0"/>
                  </a:lnTo>
                  <a:lnTo>
                    <a:pt x="192" y="0"/>
                  </a:lnTo>
                  <a:cubicBezTo>
                    <a:pt x="86" y="0"/>
                    <a:pt x="0" y="86"/>
                    <a:pt x="0" y="192"/>
                  </a:cubicBezTo>
                  <a:lnTo>
                    <a:pt x="0" y="2304"/>
                  </a:lnTo>
                  <a:cubicBezTo>
                    <a:pt x="0" y="2410"/>
                    <a:pt x="86" y="2496"/>
                    <a:pt x="192" y="2496"/>
                  </a:cubicBezTo>
                  <a:lnTo>
                    <a:pt x="2304" y="2496"/>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6" name="Freeform 92"/>
            <p:cNvSpPr>
              <a:spLocks/>
            </p:cNvSpPr>
            <p:nvPr/>
          </p:nvSpPr>
          <p:spPr bwMode="auto">
            <a:xfrm>
              <a:off x="3899" y="2362"/>
              <a:ext cx="892" cy="892"/>
            </a:xfrm>
            <a:custGeom>
              <a:avLst/>
              <a:gdLst/>
              <a:ahLst/>
              <a:cxnLst>
                <a:cxn ang="0">
                  <a:pos x="2304" y="2496"/>
                </a:cxn>
                <a:cxn ang="0">
                  <a:pos x="2496" y="2304"/>
                </a:cxn>
                <a:cxn ang="0">
                  <a:pos x="2496" y="2304"/>
                </a:cxn>
                <a:cxn ang="0">
                  <a:pos x="2496" y="192"/>
                </a:cxn>
                <a:cxn ang="0">
                  <a:pos x="2304" y="0"/>
                </a:cxn>
                <a:cxn ang="0">
                  <a:pos x="2304" y="0"/>
                </a:cxn>
                <a:cxn ang="0">
                  <a:pos x="192" y="0"/>
                </a:cxn>
                <a:cxn ang="0">
                  <a:pos x="0" y="192"/>
                </a:cxn>
                <a:cxn ang="0">
                  <a:pos x="0" y="2304"/>
                </a:cxn>
                <a:cxn ang="0">
                  <a:pos x="192" y="2496"/>
                </a:cxn>
                <a:cxn ang="0">
                  <a:pos x="2304" y="2496"/>
                </a:cxn>
              </a:cxnLst>
              <a:rect l="0" t="0" r="r" b="b"/>
              <a:pathLst>
                <a:path w="2496" h="2496">
                  <a:moveTo>
                    <a:pt x="2304" y="2496"/>
                  </a:moveTo>
                  <a:cubicBezTo>
                    <a:pt x="2410" y="2496"/>
                    <a:pt x="2496" y="2410"/>
                    <a:pt x="2496" y="2304"/>
                  </a:cubicBezTo>
                  <a:lnTo>
                    <a:pt x="2496" y="2304"/>
                  </a:lnTo>
                  <a:lnTo>
                    <a:pt x="2496" y="192"/>
                  </a:lnTo>
                  <a:cubicBezTo>
                    <a:pt x="2496" y="86"/>
                    <a:pt x="2410" y="0"/>
                    <a:pt x="2304" y="0"/>
                  </a:cubicBezTo>
                  <a:lnTo>
                    <a:pt x="2304" y="0"/>
                  </a:lnTo>
                  <a:lnTo>
                    <a:pt x="192" y="0"/>
                  </a:lnTo>
                  <a:cubicBezTo>
                    <a:pt x="86" y="0"/>
                    <a:pt x="0" y="86"/>
                    <a:pt x="0" y="192"/>
                  </a:cubicBezTo>
                  <a:lnTo>
                    <a:pt x="0" y="2304"/>
                  </a:lnTo>
                  <a:cubicBezTo>
                    <a:pt x="0" y="2410"/>
                    <a:pt x="86" y="2496"/>
                    <a:pt x="192" y="2496"/>
                  </a:cubicBezTo>
                  <a:lnTo>
                    <a:pt x="2304" y="2496"/>
                  </a:lnTo>
                  <a:close/>
                </a:path>
              </a:pathLst>
            </a:custGeom>
            <a:noFill/>
            <a:ln w="3175"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7" name="Rectangle 93"/>
            <p:cNvSpPr>
              <a:spLocks noChangeArrowheads="1"/>
            </p:cNvSpPr>
            <p:nvPr/>
          </p:nvSpPr>
          <p:spPr bwMode="auto">
            <a:xfrm>
              <a:off x="4141" y="2553"/>
              <a:ext cx="515"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School of </a:t>
              </a:r>
              <a:endParaRPr kumimoji="0" lang="en-US" sz="1800" b="0" i="0" u="none" strike="noStrike" cap="none" normalizeH="0" baseline="0" smtClean="0">
                <a:ln>
                  <a:noFill/>
                </a:ln>
                <a:solidFill>
                  <a:schemeClr val="tx1"/>
                </a:solidFill>
                <a:effectLst/>
                <a:latin typeface="Arial" pitchFamily="34" charset="0"/>
              </a:endParaRPr>
            </a:p>
          </p:txBody>
        </p:sp>
        <p:sp>
          <p:nvSpPr>
            <p:cNvPr id="1118" name="Rectangle 94"/>
            <p:cNvSpPr>
              <a:spLocks noChangeArrowheads="1"/>
            </p:cNvSpPr>
            <p:nvPr/>
          </p:nvSpPr>
          <p:spPr bwMode="auto">
            <a:xfrm>
              <a:off x="4049" y="2679"/>
              <a:ext cx="589"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Continuing </a:t>
              </a:r>
              <a:endParaRPr kumimoji="0" lang="en-US" sz="1800" b="0" i="0" u="none" strike="noStrike" cap="none" normalizeH="0" baseline="0" smtClean="0">
                <a:ln>
                  <a:noFill/>
                </a:ln>
                <a:solidFill>
                  <a:schemeClr val="tx1"/>
                </a:solidFill>
                <a:effectLst/>
                <a:latin typeface="Arial" pitchFamily="34" charset="0"/>
              </a:endParaRPr>
            </a:p>
          </p:txBody>
        </p:sp>
        <p:sp>
          <p:nvSpPr>
            <p:cNvPr id="1119" name="Rectangle 95"/>
            <p:cNvSpPr>
              <a:spLocks noChangeArrowheads="1"/>
            </p:cNvSpPr>
            <p:nvPr/>
          </p:nvSpPr>
          <p:spPr bwMode="auto">
            <a:xfrm>
              <a:off x="4558" y="2679"/>
              <a:ext cx="166"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&amp; </a:t>
              </a:r>
              <a:endParaRPr kumimoji="0" lang="en-US" sz="1800" b="0" i="0" u="none" strike="noStrike" cap="none" normalizeH="0" baseline="0" smtClean="0">
                <a:ln>
                  <a:noFill/>
                </a:ln>
                <a:solidFill>
                  <a:schemeClr val="tx1"/>
                </a:solidFill>
                <a:effectLst/>
                <a:latin typeface="Arial" pitchFamily="34" charset="0"/>
              </a:endParaRPr>
            </a:p>
          </p:txBody>
        </p:sp>
        <p:sp>
          <p:nvSpPr>
            <p:cNvPr id="1120" name="Rectangle 96"/>
            <p:cNvSpPr>
              <a:spLocks noChangeArrowheads="1"/>
            </p:cNvSpPr>
            <p:nvPr/>
          </p:nvSpPr>
          <p:spPr bwMode="auto">
            <a:xfrm>
              <a:off x="4084" y="2805"/>
              <a:ext cx="640"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Professional </a:t>
              </a:r>
              <a:endParaRPr kumimoji="0" lang="en-US" sz="1800" b="0" i="0" u="none" strike="noStrike" cap="none" normalizeH="0" baseline="0" smtClean="0">
                <a:ln>
                  <a:noFill/>
                </a:ln>
                <a:solidFill>
                  <a:schemeClr val="tx1"/>
                </a:solidFill>
                <a:effectLst/>
                <a:latin typeface="Arial" pitchFamily="34" charset="0"/>
              </a:endParaRPr>
            </a:p>
          </p:txBody>
        </p:sp>
        <p:sp>
          <p:nvSpPr>
            <p:cNvPr id="1121" name="Rectangle 97"/>
            <p:cNvSpPr>
              <a:spLocks noChangeArrowheads="1"/>
            </p:cNvSpPr>
            <p:nvPr/>
          </p:nvSpPr>
          <p:spPr bwMode="auto">
            <a:xfrm>
              <a:off x="4186" y="2936"/>
              <a:ext cx="383" cy="16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Times New Roman" pitchFamily="18" charset="0"/>
                </a:rPr>
                <a:t>Studies</a:t>
              </a:r>
              <a:endParaRPr kumimoji="0" lang="en-US" sz="1800" b="0" i="0" u="none" strike="noStrike" cap="none" normalizeH="0" baseline="0" smtClean="0">
                <a:ln>
                  <a:noFill/>
                </a:ln>
                <a:solidFill>
                  <a:schemeClr val="tx1"/>
                </a:solidFill>
                <a:effectLst/>
                <a:latin typeface="Arial" pitchFamily="34" charset="0"/>
              </a:endParaRPr>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Title 1"/>
          <p:cNvSpPr txBox="1">
            <a:spLocks/>
          </p:cNvSpPr>
          <p:nvPr/>
        </p:nvSpPr>
        <p:spPr>
          <a:xfrm>
            <a:off x="457200" y="228600"/>
            <a:ext cx="8229600" cy="533400"/>
          </a:xfrm>
          <a:prstGeom prst="rect">
            <a:avLst/>
          </a:prstGeom>
        </p:spPr>
        <p:txBody>
          <a:bodyPr>
            <a:normAutofit/>
          </a:bodyPr>
          <a:lstStyle/>
          <a:p>
            <a:pPr fontAlgn="auto">
              <a:spcAft>
                <a:spcPts val="0"/>
              </a:spcAft>
              <a:defRPr/>
            </a:pPr>
            <a:r>
              <a:rPr lang="en-US" sz="2400" b="1" kern="0" dirty="0" smtClean="0">
                <a:solidFill>
                  <a:srgbClr val="7030A0"/>
                </a:solidFill>
                <a:latin typeface="Times New Roman" pitchFamily="18" charset="0"/>
                <a:cs typeface="Times New Roman" pitchFamily="18" charset="0"/>
              </a:rPr>
              <a:t>HISTORY OF TM</a:t>
            </a:r>
            <a:endParaRPr lang="en-US" sz="2400" b="1" dirty="0">
              <a:solidFill>
                <a:srgbClr val="7030A0"/>
              </a:solidFill>
              <a:latin typeface="Times New Roman" pitchFamily="18" charset="0"/>
              <a:ea typeface="+mj-ea"/>
              <a:cs typeface="Times New Roman" pitchFamily="18" charset="0"/>
            </a:endParaRPr>
          </a:p>
        </p:txBody>
      </p:sp>
      <p:sp>
        <p:nvSpPr>
          <p:cNvPr id="66" name="Slide Number Placeholder 65"/>
          <p:cNvSpPr>
            <a:spLocks noGrp="1"/>
          </p:cNvSpPr>
          <p:nvPr>
            <p:ph type="sldNum" sz="quarter" idx="12"/>
          </p:nvPr>
        </p:nvSpPr>
        <p:spPr/>
        <p:txBody>
          <a:bodyPr/>
          <a:lstStyle/>
          <a:p>
            <a:fld id="{9864A289-0D15-47A1-A3F4-E290219EF54B}" type="slidenum">
              <a:rPr lang="en-US" smtClean="0"/>
              <a:pPr/>
              <a:t>6</a:t>
            </a:fld>
            <a:endParaRPr lang="en-US"/>
          </a:p>
        </p:txBody>
      </p:sp>
      <p:sp>
        <p:nvSpPr>
          <p:cNvPr id="68" name="Footer Placeholder 67"/>
          <p:cNvSpPr>
            <a:spLocks noGrp="1"/>
          </p:cNvSpPr>
          <p:nvPr>
            <p:ph type="ftr" sz="quarter" idx="11"/>
          </p:nvPr>
        </p:nvSpPr>
        <p:spPr>
          <a:xfrm>
            <a:off x="533400" y="6400800"/>
            <a:ext cx="2895600" cy="365125"/>
          </a:xfrm>
        </p:spPr>
        <p:txBody>
          <a:bodyPr/>
          <a:lstStyle/>
          <a:p>
            <a:r>
              <a:rPr lang="en-US" dirty="0" smtClean="0"/>
              <a:t>Proposed Ph.D-TM-9-18-12</a:t>
            </a:r>
            <a:endParaRPr lang="en-US" dirty="0"/>
          </a:p>
        </p:txBody>
      </p:sp>
      <p:graphicFrame>
        <p:nvGraphicFramePr>
          <p:cNvPr id="69" name="Table 68"/>
          <p:cNvGraphicFramePr>
            <a:graphicFrameLocks noGrp="1"/>
          </p:cNvGraphicFramePr>
          <p:nvPr/>
        </p:nvGraphicFramePr>
        <p:xfrm>
          <a:off x="609600" y="2495550"/>
          <a:ext cx="7924800" cy="2449195"/>
        </p:xfrm>
        <a:graphic>
          <a:graphicData uri="http://schemas.openxmlformats.org/drawingml/2006/table">
            <a:tbl>
              <a:tblPr firstRow="1" bandRow="1">
                <a:tableStyleId>{5C22544A-7EE6-4342-B048-85BDC9FD1C3A}</a:tableStyleId>
              </a:tblPr>
              <a:tblGrid>
                <a:gridCol w="3352800"/>
                <a:gridCol w="2133600"/>
                <a:gridCol w="2438400"/>
              </a:tblGrid>
              <a:tr h="374015">
                <a:tc>
                  <a:txBody>
                    <a:bodyPr/>
                    <a:lstStyle/>
                    <a:p>
                      <a:endParaRPr lang="en-US" dirty="0"/>
                    </a:p>
                  </a:txBody>
                  <a:tcPr/>
                </a:tc>
                <a:tc>
                  <a:txBody>
                    <a:bodyPr/>
                    <a:lstStyle/>
                    <a:p>
                      <a:pPr algn="ctr"/>
                      <a:r>
                        <a:rPr lang="en-US" dirty="0" smtClean="0"/>
                        <a:t>2005 FALL</a:t>
                      </a:r>
                      <a:endParaRPr lang="en-US" dirty="0"/>
                    </a:p>
                  </a:txBody>
                  <a:tcPr/>
                </a:tc>
                <a:tc>
                  <a:txBody>
                    <a:bodyPr/>
                    <a:lstStyle/>
                    <a:p>
                      <a:pPr algn="ctr"/>
                      <a:r>
                        <a:rPr lang="en-US" dirty="0" smtClean="0"/>
                        <a:t>2012 SPRING</a:t>
                      </a:r>
                      <a:endParaRPr lang="en-US" dirty="0"/>
                    </a:p>
                  </a:txBody>
                  <a:tcPr/>
                </a:tc>
              </a:tr>
              <a:tr h="374015">
                <a:tc>
                  <a:txBody>
                    <a:bodyPr/>
                    <a:lstStyle/>
                    <a:p>
                      <a:r>
                        <a:rPr lang="en-US" dirty="0" smtClean="0"/>
                        <a:t>MS TM Enrollment</a:t>
                      </a:r>
                      <a:endParaRPr lang="en-US" dirty="0"/>
                    </a:p>
                  </a:txBody>
                  <a:tcPr/>
                </a:tc>
                <a:tc>
                  <a:txBody>
                    <a:bodyPr/>
                    <a:lstStyle/>
                    <a:p>
                      <a:pPr algn="ctr"/>
                      <a:r>
                        <a:rPr lang="en-US" dirty="0" smtClean="0"/>
                        <a:t>32</a:t>
                      </a:r>
                      <a:endParaRPr lang="en-US" dirty="0"/>
                    </a:p>
                  </a:txBody>
                  <a:tcPr/>
                </a:tc>
                <a:tc>
                  <a:txBody>
                    <a:bodyPr/>
                    <a:lstStyle/>
                    <a:p>
                      <a:pPr algn="ctr"/>
                      <a:r>
                        <a:rPr lang="en-US" dirty="0" smtClean="0"/>
                        <a:t>152</a:t>
                      </a:r>
                      <a:endParaRPr lang="en-US" dirty="0"/>
                    </a:p>
                  </a:txBody>
                  <a:tcPr/>
                </a:tc>
              </a:tr>
              <a:tr h="374015">
                <a:tc>
                  <a:txBody>
                    <a:bodyPr/>
                    <a:lstStyle/>
                    <a:p>
                      <a:r>
                        <a:rPr lang="en-US" dirty="0" smtClean="0"/>
                        <a:t># of Concentrations</a:t>
                      </a:r>
                      <a:endParaRPr lang="en-US" dirty="0"/>
                    </a:p>
                  </a:txBody>
                  <a:tcPr/>
                </a:tc>
                <a:tc>
                  <a:txBody>
                    <a:bodyPr/>
                    <a:lstStyle/>
                    <a:p>
                      <a:pPr algn="ctr"/>
                      <a:r>
                        <a:rPr lang="en-US" dirty="0" smtClean="0"/>
                        <a:t>0</a:t>
                      </a:r>
                      <a:endParaRPr lang="en-US" dirty="0"/>
                    </a:p>
                  </a:txBody>
                  <a:tcPr/>
                </a:tc>
                <a:tc>
                  <a:txBody>
                    <a:bodyPr/>
                    <a:lstStyle/>
                    <a:p>
                      <a:pPr algn="ctr"/>
                      <a:r>
                        <a:rPr lang="en-US" dirty="0" smtClean="0"/>
                        <a:t>12</a:t>
                      </a:r>
                      <a:endParaRPr lang="en-US" dirty="0"/>
                    </a:p>
                  </a:txBody>
                  <a:tcPr/>
                </a:tc>
              </a:tr>
              <a:tr h="374015">
                <a:tc>
                  <a:txBody>
                    <a:bodyPr/>
                    <a:lstStyle/>
                    <a:p>
                      <a:r>
                        <a:rPr lang="en-US" dirty="0" smtClean="0"/>
                        <a:t># of Dual Degree</a:t>
                      </a:r>
                      <a:r>
                        <a:rPr lang="en-US" baseline="0" dirty="0" smtClean="0"/>
                        <a:t> Programs</a:t>
                      </a:r>
                      <a:endParaRPr lang="en-US" dirty="0"/>
                    </a:p>
                  </a:txBody>
                  <a:tcPr/>
                </a:tc>
                <a:tc>
                  <a:txBody>
                    <a:bodyPr/>
                    <a:lstStyle/>
                    <a:p>
                      <a:pPr algn="ctr"/>
                      <a:r>
                        <a:rPr lang="en-US" dirty="0" smtClean="0"/>
                        <a:t>0</a:t>
                      </a:r>
                      <a:endParaRPr lang="en-US" dirty="0"/>
                    </a:p>
                  </a:txBody>
                  <a:tcPr/>
                </a:tc>
                <a:tc>
                  <a:txBody>
                    <a:bodyPr/>
                    <a:lstStyle/>
                    <a:p>
                      <a:pPr algn="ctr"/>
                      <a:r>
                        <a:rPr lang="en-US" dirty="0" smtClean="0"/>
                        <a:t>68</a:t>
                      </a:r>
                      <a:endParaRPr lang="en-US" dirty="0"/>
                    </a:p>
                  </a:txBody>
                  <a:tcPr/>
                </a:tc>
              </a:tr>
              <a:tr h="374015">
                <a:tc>
                  <a:txBody>
                    <a:bodyPr/>
                    <a:lstStyle/>
                    <a:p>
                      <a:r>
                        <a:rPr lang="en-US" dirty="0" smtClean="0"/>
                        <a:t>Credit Requirements</a:t>
                      </a:r>
                      <a:endParaRPr lang="en-US" dirty="0"/>
                    </a:p>
                  </a:txBody>
                  <a:tcPr/>
                </a:tc>
                <a:tc>
                  <a:txBody>
                    <a:bodyPr/>
                    <a:lstStyle/>
                    <a:p>
                      <a:pPr algn="ctr"/>
                      <a:r>
                        <a:rPr lang="en-US" dirty="0" smtClean="0"/>
                        <a:t>30</a:t>
                      </a:r>
                      <a:endParaRPr lang="en-US" dirty="0"/>
                    </a:p>
                  </a:txBody>
                  <a:tcPr/>
                </a:tc>
                <a:tc>
                  <a:txBody>
                    <a:bodyPr/>
                    <a:lstStyle/>
                    <a:p>
                      <a:pPr algn="ctr"/>
                      <a:r>
                        <a:rPr lang="en-US" dirty="0" smtClean="0"/>
                        <a:t>34</a:t>
                      </a:r>
                      <a:endParaRPr lang="en-US" dirty="0"/>
                    </a:p>
                  </a:txBody>
                  <a:tcPr/>
                </a:tc>
              </a:tr>
              <a:tr h="374015">
                <a:tc>
                  <a:txBody>
                    <a:bodyPr/>
                    <a:lstStyle/>
                    <a:p>
                      <a:r>
                        <a:rPr lang="en-US" dirty="0" smtClean="0"/>
                        <a:t># of New / Revised</a:t>
                      </a:r>
                      <a:r>
                        <a:rPr lang="en-US" baseline="0" dirty="0" smtClean="0"/>
                        <a:t> </a:t>
                      </a:r>
                      <a:r>
                        <a:rPr lang="en-US" dirty="0" smtClean="0"/>
                        <a:t>Courses </a:t>
                      </a:r>
                      <a:r>
                        <a:rPr lang="en-US" sz="1400" dirty="0" smtClean="0"/>
                        <a:t>(including cross-listed</a:t>
                      </a:r>
                      <a:r>
                        <a:rPr lang="en-US" sz="1400" baseline="0" dirty="0" smtClean="0"/>
                        <a:t> courses)</a:t>
                      </a:r>
                      <a:endParaRPr lang="en-US" dirty="0"/>
                    </a:p>
                  </a:txBody>
                  <a:tcPr/>
                </a:tc>
                <a:tc>
                  <a:txBody>
                    <a:bodyPr/>
                    <a:lstStyle/>
                    <a:p>
                      <a:pPr algn="ctr"/>
                      <a:r>
                        <a:rPr lang="en-US" dirty="0" smtClean="0"/>
                        <a:t>0</a:t>
                      </a:r>
                      <a:endParaRPr lang="en-US" dirty="0"/>
                    </a:p>
                  </a:txBody>
                  <a:tcPr/>
                </a:tc>
                <a:tc>
                  <a:txBody>
                    <a:bodyPr/>
                    <a:lstStyle/>
                    <a:p>
                      <a:pPr algn="ctr"/>
                      <a:r>
                        <a:rPr lang="en-US" dirty="0" smtClean="0"/>
                        <a:t>~20</a:t>
                      </a:r>
                      <a:endParaRPr lang="en-US" dirty="0"/>
                    </a:p>
                  </a:txBody>
                  <a:tcPr/>
                </a:tc>
              </a:tr>
            </a:tbl>
          </a:graphicData>
        </a:graphic>
      </p:graphicFrame>
      <p:sp>
        <p:nvSpPr>
          <p:cNvPr id="70" name="Content Placeholder 2"/>
          <p:cNvSpPr txBox="1">
            <a:spLocks/>
          </p:cNvSpPr>
          <p:nvPr/>
        </p:nvSpPr>
        <p:spPr>
          <a:xfrm>
            <a:off x="457200" y="762000"/>
            <a:ext cx="8229600" cy="1524000"/>
          </a:xfrm>
          <a:prstGeom prst="rect">
            <a:avLst/>
          </a:prstGeom>
        </p:spPr>
        <p:txBody>
          <a:bodyPr>
            <a:noAutofit/>
          </a:bodyPr>
          <a:lstStyle/>
          <a:p>
            <a:pPr marL="60325" marR="0" lvl="0" indent="-3175" algn="just" defTabSz="1257300" rtl="0" eaLnBrk="1" fontAlgn="auto" latinLnBrk="0" hangingPunct="1">
              <a:lnSpc>
                <a:spcPct val="120000"/>
              </a:lnSpc>
              <a:spcBef>
                <a:spcPct val="50000"/>
              </a:spcBef>
              <a:spcAft>
                <a:spcPts val="0"/>
              </a:spcAft>
              <a:buClrTx/>
              <a:buSzTx/>
              <a:tabLst>
                <a:tab pos="3143250" algn="l"/>
              </a:tabLst>
              <a:defRPr/>
            </a:pPr>
            <a:r>
              <a:rPr kumimoji="0" lang="en-US" sz="200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In 2005 the MS in Management Engineering was changed to an MS in Technology Management with new leadership. This resulted in</a:t>
            </a:r>
            <a:r>
              <a:rPr kumimoji="0" lang="en-US" sz="2000" i="0" u="none" strike="noStrike" kern="1200" cap="none" spc="0" normalizeH="0" noProof="0" dirty="0" smtClean="0">
                <a:ln>
                  <a:noFill/>
                </a:ln>
                <a:solidFill>
                  <a:schemeClr val="tx1"/>
                </a:solidFill>
                <a:effectLst/>
                <a:uLnTx/>
                <a:uFillTx/>
                <a:latin typeface="Times New Roman" pitchFamily="18" charset="0"/>
                <a:ea typeface="+mn-ea"/>
                <a:cs typeface="Times New Roman" pitchFamily="18" charset="0"/>
              </a:rPr>
              <a:t> a significant increase in student enrollment, new courses, new concentrations, and greater emphasis on research.</a:t>
            </a:r>
            <a:endParaRPr kumimoji="0" lang="en-US" sz="200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990600"/>
          </a:xfrm>
        </p:spPr>
        <p:txBody>
          <a:bodyPr>
            <a:normAutofit/>
          </a:bodyPr>
          <a:lstStyle/>
          <a:p>
            <a:pPr algn="l"/>
            <a:r>
              <a:rPr lang="en-US" sz="2400" b="1" dirty="0" smtClean="0">
                <a:solidFill>
                  <a:srgbClr val="7030A0"/>
                </a:solidFill>
              </a:rPr>
              <a:t>CURRENT GRADUATE DEGREE PROGRAMS – BUSINESS &amp; ENGINEERING</a:t>
            </a:r>
            <a:endParaRPr lang="en-US" sz="2400" dirty="0"/>
          </a:p>
        </p:txBody>
      </p:sp>
      <p:sp>
        <p:nvSpPr>
          <p:cNvPr id="3" name="Content Placeholder 2"/>
          <p:cNvSpPr>
            <a:spLocks noGrp="1"/>
          </p:cNvSpPr>
          <p:nvPr>
            <p:ph idx="1"/>
          </p:nvPr>
        </p:nvSpPr>
        <p:spPr>
          <a:xfrm>
            <a:off x="457200" y="762000"/>
            <a:ext cx="8229600" cy="5562600"/>
          </a:xfrm>
        </p:spPr>
        <p:txBody>
          <a:bodyPr>
            <a:noAutofit/>
          </a:bodyPr>
          <a:lstStyle/>
          <a:p>
            <a:pPr marL="457200" indent="-400050" defTabSz="1257300">
              <a:spcBef>
                <a:spcPct val="50000"/>
              </a:spcBef>
              <a:buFont typeface="Wingdings" pitchFamily="2" charset="2"/>
              <a:buChar char="§"/>
              <a:tabLst>
                <a:tab pos="3143250" algn="l"/>
              </a:tabLst>
              <a:defRPr/>
            </a:pPr>
            <a:r>
              <a:rPr lang="en-US" sz="2400" dirty="0" smtClean="0"/>
              <a:t>M.S. in Biomedical Engineering</a:t>
            </a:r>
          </a:p>
          <a:p>
            <a:pPr marL="457200" indent="-400050" defTabSz="1257300">
              <a:spcBef>
                <a:spcPct val="50000"/>
              </a:spcBef>
              <a:buFont typeface="Wingdings" pitchFamily="2" charset="2"/>
              <a:buChar char="§"/>
              <a:tabLst>
                <a:tab pos="3143250" algn="l"/>
              </a:tabLst>
              <a:defRPr/>
            </a:pPr>
            <a:r>
              <a:rPr lang="en-US" sz="2400" dirty="0" smtClean="0"/>
              <a:t>M.S. in Computer Science</a:t>
            </a:r>
          </a:p>
          <a:p>
            <a:pPr marL="457200" indent="-400050" defTabSz="1257300">
              <a:spcBef>
                <a:spcPct val="45000"/>
              </a:spcBef>
              <a:buFont typeface="Wingdings" pitchFamily="2" charset="2"/>
              <a:buChar char="§"/>
              <a:tabLst>
                <a:tab pos="3143250" algn="l"/>
              </a:tabLst>
              <a:defRPr/>
            </a:pPr>
            <a:r>
              <a:rPr lang="en-US" sz="2400" dirty="0" smtClean="0"/>
              <a:t>M.S. in Computer Engineering</a:t>
            </a:r>
          </a:p>
          <a:p>
            <a:pPr marL="457200" indent="-400050" defTabSz="1257300">
              <a:spcBef>
                <a:spcPct val="45000"/>
              </a:spcBef>
              <a:buFont typeface="Wingdings" pitchFamily="2" charset="2"/>
              <a:buChar char="§"/>
              <a:tabLst>
                <a:tab pos="3143250" algn="l"/>
              </a:tabLst>
              <a:defRPr/>
            </a:pPr>
            <a:r>
              <a:rPr lang="en-US" sz="2400" dirty="0" smtClean="0"/>
              <a:t>M.S. in Electrical Engineering  </a:t>
            </a:r>
          </a:p>
          <a:p>
            <a:pPr marL="457200" indent="-400050" defTabSz="1257300">
              <a:spcBef>
                <a:spcPct val="45000"/>
              </a:spcBef>
              <a:buFont typeface="Wingdings" pitchFamily="2" charset="2"/>
              <a:buChar char="§"/>
              <a:tabLst>
                <a:tab pos="3143250" algn="l"/>
              </a:tabLst>
              <a:defRPr/>
            </a:pPr>
            <a:r>
              <a:rPr lang="en-US" sz="2400" dirty="0" smtClean="0"/>
              <a:t>M.S. in Mechanical Engineering</a:t>
            </a:r>
          </a:p>
          <a:p>
            <a:pPr marL="457200" indent="-400050" defTabSz="1257300">
              <a:spcBef>
                <a:spcPct val="45000"/>
              </a:spcBef>
              <a:buFont typeface="Wingdings" pitchFamily="2" charset="2"/>
              <a:buChar char="§"/>
              <a:tabLst>
                <a:tab pos="3143250" algn="l"/>
              </a:tabLst>
              <a:defRPr/>
            </a:pPr>
            <a:r>
              <a:rPr lang="en-US" sz="2400" dirty="0" smtClean="0"/>
              <a:t>M.S. in Technology Management</a:t>
            </a:r>
          </a:p>
          <a:p>
            <a:pPr marL="457200" indent="-400050" defTabSz="1257300">
              <a:spcBef>
                <a:spcPct val="45000"/>
              </a:spcBef>
              <a:buFont typeface="Wingdings" pitchFamily="2" charset="2"/>
              <a:buChar char="§"/>
              <a:tabLst>
                <a:tab pos="3143250" algn="l"/>
              </a:tabLst>
              <a:defRPr/>
            </a:pPr>
            <a:r>
              <a:rPr lang="en-US" sz="2400" dirty="0" smtClean="0"/>
              <a:t>M.B.A./E.M.B.A. (Business Administration)</a:t>
            </a:r>
          </a:p>
          <a:p>
            <a:pPr marL="457200" indent="-400050" defTabSz="1257300">
              <a:spcBef>
                <a:spcPct val="45000"/>
              </a:spcBef>
              <a:buFont typeface="Wingdings" pitchFamily="2" charset="2"/>
              <a:buChar char="§"/>
              <a:tabLst>
                <a:tab pos="3143250" algn="l"/>
              </a:tabLst>
              <a:defRPr/>
            </a:pPr>
            <a:r>
              <a:rPr lang="en-US" sz="2400" dirty="0" smtClean="0"/>
              <a:t>M.S. in Instructional Technology</a:t>
            </a:r>
          </a:p>
          <a:p>
            <a:pPr marL="457200" indent="-400050" defTabSz="1257300">
              <a:spcBef>
                <a:spcPct val="45000"/>
              </a:spcBef>
              <a:buFont typeface="Wingdings" pitchFamily="2" charset="2"/>
              <a:buChar char="§"/>
              <a:tabLst>
                <a:tab pos="3143250" algn="l"/>
              </a:tabLst>
              <a:defRPr/>
            </a:pPr>
            <a:r>
              <a:rPr lang="en-US" sz="2400" dirty="0" smtClean="0"/>
              <a:t>M.S. in Counseling &amp; Human Resources</a:t>
            </a:r>
          </a:p>
          <a:p>
            <a:pPr marL="457200" indent="-400050" defTabSz="1257300">
              <a:spcBef>
                <a:spcPct val="45000"/>
              </a:spcBef>
              <a:buFont typeface="Wingdings" pitchFamily="2" charset="2"/>
              <a:buChar char="§"/>
              <a:tabLst>
                <a:tab pos="3143250" algn="l"/>
              </a:tabLst>
              <a:defRPr/>
            </a:pPr>
            <a:r>
              <a:rPr lang="en-US" sz="2400" dirty="0" smtClean="0"/>
              <a:t>PhD. In Computer Science &amp; Engineering</a:t>
            </a:r>
            <a:endParaRPr lang="en-US" sz="2400" dirty="0"/>
          </a:p>
        </p:txBody>
      </p:sp>
      <p:sp>
        <p:nvSpPr>
          <p:cNvPr id="5" name="Slide Number Placeholder 4"/>
          <p:cNvSpPr>
            <a:spLocks noGrp="1"/>
          </p:cNvSpPr>
          <p:nvPr>
            <p:ph type="sldNum" sz="quarter" idx="12"/>
          </p:nvPr>
        </p:nvSpPr>
        <p:spPr/>
        <p:txBody>
          <a:bodyPr/>
          <a:lstStyle/>
          <a:p>
            <a:fld id="{9864A289-0D15-47A1-A3F4-E290219EF54B}" type="slidenum">
              <a:rPr lang="en-US" smtClean="0"/>
              <a:pPr/>
              <a:t>7</a:t>
            </a:fld>
            <a:endParaRPr lang="en-US"/>
          </a:p>
        </p:txBody>
      </p:sp>
      <p:sp>
        <p:nvSpPr>
          <p:cNvPr id="6" name="Footer Placeholder 5"/>
          <p:cNvSpPr>
            <a:spLocks noGrp="1"/>
          </p:cNvSpPr>
          <p:nvPr>
            <p:ph type="ftr" sz="quarter" idx="11"/>
          </p:nvPr>
        </p:nvSpPr>
        <p:spPr/>
        <p:txBody>
          <a:bodyPr/>
          <a:lstStyle/>
          <a:p>
            <a:r>
              <a:rPr lang="en-US" dirty="0" smtClean="0"/>
              <a:t>Proposed Ph.D-TM-9-18-12</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28600"/>
            <a:ext cx="7391400" cy="533400"/>
          </a:xfrm>
        </p:spPr>
        <p:txBody>
          <a:bodyPr>
            <a:normAutofit/>
          </a:bodyPr>
          <a:lstStyle/>
          <a:p>
            <a:pPr algn="l"/>
            <a:r>
              <a:rPr lang="en-US" sz="2400" b="1" dirty="0" smtClean="0">
                <a:solidFill>
                  <a:srgbClr val="7030A0"/>
                </a:solidFill>
              </a:rPr>
              <a:t>DESCRIPTION OF CURRENT MS –TM PROGRAM</a:t>
            </a:r>
            <a:endParaRPr lang="en-US" sz="2400" b="1" dirty="0">
              <a:solidFill>
                <a:srgbClr val="7030A0"/>
              </a:solidFill>
            </a:endParaRPr>
          </a:p>
        </p:txBody>
      </p:sp>
      <p:sp>
        <p:nvSpPr>
          <p:cNvPr id="3" name="Content Placeholder 2"/>
          <p:cNvSpPr>
            <a:spLocks noGrp="1"/>
          </p:cNvSpPr>
          <p:nvPr>
            <p:ph idx="1"/>
          </p:nvPr>
        </p:nvSpPr>
        <p:spPr>
          <a:xfrm>
            <a:off x="152400" y="838200"/>
            <a:ext cx="8763000" cy="5791200"/>
          </a:xfrm>
        </p:spPr>
        <p:txBody>
          <a:bodyPr>
            <a:normAutofit/>
          </a:bodyPr>
          <a:lstStyle/>
          <a:p>
            <a:pPr marL="0" indent="0" algn="just">
              <a:buNone/>
            </a:pPr>
            <a:r>
              <a:rPr lang="en-US" sz="2000" dirty="0" smtClean="0"/>
              <a:t>The Master of Science in Technology Management provides students with the interdisciplinary knowledge and skills needed to pursue a career and leadership positions in the management of technology area. The program :</a:t>
            </a:r>
          </a:p>
          <a:p>
            <a:pPr marL="0" indent="0" algn="just">
              <a:buNone/>
            </a:pPr>
            <a:endParaRPr lang="en-US" sz="800" dirty="0" smtClean="0"/>
          </a:p>
          <a:p>
            <a:pPr lvl="1" algn="just">
              <a:lnSpc>
                <a:spcPts val="2300"/>
              </a:lnSpc>
              <a:spcBef>
                <a:spcPts val="600"/>
              </a:spcBef>
              <a:buFont typeface="Arial" pitchFamily="34" charset="0"/>
              <a:buChar char="•"/>
            </a:pPr>
            <a:r>
              <a:rPr lang="en-US" sz="1800" dirty="0" smtClean="0"/>
              <a:t>Bridges the gap between technology, engineering, science and management by preparing students with solid inter-disciplinary skills such as analytical, quantitative, communications, technology, management and people skills required for a global setting in the 21</a:t>
            </a:r>
            <a:r>
              <a:rPr lang="en-US" sz="1800" baseline="30000" dirty="0" smtClean="0"/>
              <a:t>st</a:t>
            </a:r>
            <a:r>
              <a:rPr lang="en-US" sz="1800" dirty="0" smtClean="0"/>
              <a:t> century.</a:t>
            </a:r>
          </a:p>
          <a:p>
            <a:pPr lvl="1" algn="just">
              <a:lnSpc>
                <a:spcPts val="2300"/>
              </a:lnSpc>
              <a:spcBef>
                <a:spcPts val="600"/>
              </a:spcBef>
              <a:buFont typeface="Arial" pitchFamily="34" charset="0"/>
              <a:buChar char="•"/>
            </a:pPr>
            <a:r>
              <a:rPr lang="en-US" sz="1800" dirty="0" smtClean="0"/>
              <a:t>Develops inter-disciplinary skills and competencies in management of technology-dependent enterprises, technology-based entrepreneurship and new venture creation and commercialization.</a:t>
            </a:r>
          </a:p>
          <a:p>
            <a:pPr lvl="1" algn="just">
              <a:lnSpc>
                <a:spcPts val="2300"/>
              </a:lnSpc>
              <a:spcBef>
                <a:spcPts val="600"/>
              </a:spcBef>
              <a:buFont typeface="Arial" pitchFamily="34" charset="0"/>
              <a:buChar char="•"/>
            </a:pPr>
            <a:r>
              <a:rPr lang="en-US" sz="1800" dirty="0" smtClean="0"/>
              <a:t>Develops competencies in strategic management of people and processes in technology-intensive and/or dependent environments.</a:t>
            </a:r>
          </a:p>
          <a:p>
            <a:pPr lvl="1" algn="just">
              <a:lnSpc>
                <a:spcPts val="2300"/>
              </a:lnSpc>
              <a:spcBef>
                <a:spcPts val="600"/>
              </a:spcBef>
              <a:buFont typeface="Arial" pitchFamily="34" charset="0"/>
              <a:buChar char="•"/>
            </a:pPr>
            <a:r>
              <a:rPr lang="en-US" sz="1800" dirty="0" smtClean="0"/>
              <a:t>The Department offers, the opportunity to specialize in a number of concentrations, which are inter-disciplinary and available jointly with other departments.</a:t>
            </a:r>
          </a:p>
        </p:txBody>
      </p:sp>
      <p:sp>
        <p:nvSpPr>
          <p:cNvPr id="5" name="Slide Number Placeholder 4"/>
          <p:cNvSpPr>
            <a:spLocks noGrp="1"/>
          </p:cNvSpPr>
          <p:nvPr>
            <p:ph type="sldNum" sz="quarter" idx="12"/>
          </p:nvPr>
        </p:nvSpPr>
        <p:spPr/>
        <p:txBody>
          <a:bodyPr/>
          <a:lstStyle/>
          <a:p>
            <a:fld id="{9864A289-0D15-47A1-A3F4-E290219EF54B}" type="slidenum">
              <a:rPr lang="en-US" smtClean="0"/>
              <a:pPr/>
              <a:t>8</a:t>
            </a:fld>
            <a:endParaRPr lang="en-US"/>
          </a:p>
        </p:txBody>
      </p:sp>
      <p:sp>
        <p:nvSpPr>
          <p:cNvPr id="6" name="Footer Placeholder 5"/>
          <p:cNvSpPr>
            <a:spLocks noGrp="1"/>
          </p:cNvSpPr>
          <p:nvPr>
            <p:ph type="ftr" sz="quarter" idx="11"/>
          </p:nvPr>
        </p:nvSpPr>
        <p:spPr/>
        <p:txBody>
          <a:bodyPr/>
          <a:lstStyle/>
          <a:p>
            <a:r>
              <a:rPr lang="en-US" dirty="0" smtClean="0"/>
              <a:t>Proposed Ph.D-TM-9-18-12</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229600" cy="685800"/>
          </a:xfrm>
        </p:spPr>
        <p:txBody>
          <a:bodyPr>
            <a:normAutofit/>
          </a:bodyPr>
          <a:lstStyle/>
          <a:p>
            <a:pPr algn="l"/>
            <a:r>
              <a:rPr lang="en-US" sz="2400" b="1" dirty="0" smtClean="0">
                <a:solidFill>
                  <a:srgbClr val="7030A0"/>
                </a:solidFill>
              </a:rPr>
              <a:t>SYNOPSIS – MS - TM</a:t>
            </a:r>
            <a:endParaRPr lang="en-US" sz="2400" b="1" dirty="0">
              <a:solidFill>
                <a:srgbClr val="7030A0"/>
              </a:solidFill>
            </a:endParaRPr>
          </a:p>
        </p:txBody>
      </p:sp>
      <p:sp>
        <p:nvSpPr>
          <p:cNvPr id="3" name="Content Placeholder 2"/>
          <p:cNvSpPr>
            <a:spLocks noGrp="1"/>
          </p:cNvSpPr>
          <p:nvPr>
            <p:ph idx="1"/>
          </p:nvPr>
        </p:nvSpPr>
        <p:spPr>
          <a:xfrm>
            <a:off x="304800" y="685800"/>
            <a:ext cx="8458200" cy="4953000"/>
          </a:xfrm>
        </p:spPr>
        <p:txBody>
          <a:bodyPr>
            <a:normAutofit/>
          </a:bodyPr>
          <a:lstStyle/>
          <a:p>
            <a:pPr algn="just"/>
            <a:r>
              <a:rPr lang="en-US" sz="2000" dirty="0" smtClean="0"/>
              <a:t>Requires 34 credits to graduate (Minimum)</a:t>
            </a:r>
          </a:p>
          <a:p>
            <a:pPr algn="just"/>
            <a:r>
              <a:rPr lang="en-US" sz="2000" dirty="0" smtClean="0"/>
              <a:t>The program has been accredited by the International Association of Management of Technology (IAMOT) from 2010 – 2015 (IAMOT has applied for accreditation with Council for Higher Education Accreditation (CHEA))</a:t>
            </a:r>
          </a:p>
          <a:p>
            <a:pPr algn="just"/>
            <a:r>
              <a:rPr lang="en-US" sz="2000" dirty="0" smtClean="0"/>
              <a:t>Prepares students for a wide variety of Technology Management careers. Examples include:</a:t>
            </a:r>
          </a:p>
          <a:p>
            <a:pPr lvl="1" algn="just">
              <a:buFont typeface="Wingdings" pitchFamily="2" charset="2"/>
              <a:buChar char="§"/>
            </a:pPr>
            <a:r>
              <a:rPr lang="en-US" sz="2000" dirty="0" smtClean="0"/>
              <a:t>Program &amp; Project Management</a:t>
            </a:r>
          </a:p>
          <a:p>
            <a:pPr lvl="1" algn="just">
              <a:buFont typeface="Wingdings" pitchFamily="2" charset="2"/>
              <a:buChar char="§"/>
            </a:pPr>
            <a:r>
              <a:rPr lang="en-US" sz="2000" dirty="0" smtClean="0"/>
              <a:t>Technical / Business Analyst</a:t>
            </a:r>
          </a:p>
          <a:p>
            <a:pPr lvl="1" algn="just">
              <a:buFont typeface="Wingdings" pitchFamily="2" charset="2"/>
              <a:buChar char="§"/>
            </a:pPr>
            <a:r>
              <a:rPr lang="en-US" sz="2000" dirty="0" smtClean="0"/>
              <a:t>Biotechnology Management</a:t>
            </a:r>
          </a:p>
          <a:p>
            <a:pPr lvl="1" algn="just">
              <a:buFont typeface="Wingdings" pitchFamily="2" charset="2"/>
              <a:buChar char="§"/>
            </a:pPr>
            <a:r>
              <a:rPr lang="en-US" sz="2000" dirty="0" smtClean="0"/>
              <a:t>Supply chain &amp; Logistics</a:t>
            </a:r>
          </a:p>
          <a:p>
            <a:pPr lvl="1" algn="just">
              <a:buFont typeface="Wingdings" pitchFamily="2" charset="2"/>
              <a:buChar char="§"/>
            </a:pPr>
            <a:r>
              <a:rPr lang="en-US" sz="2000" dirty="0" smtClean="0"/>
              <a:t>IT Management, Etc.</a:t>
            </a:r>
          </a:p>
          <a:p>
            <a:pPr algn="just"/>
            <a:r>
              <a:rPr lang="en-US" sz="2000" dirty="0" smtClean="0"/>
              <a:t>MS in TM – fully accredited for on-line delivery</a:t>
            </a:r>
          </a:p>
        </p:txBody>
      </p:sp>
      <p:sp>
        <p:nvSpPr>
          <p:cNvPr id="4" name="Footer Placeholder 3"/>
          <p:cNvSpPr>
            <a:spLocks noGrp="1"/>
          </p:cNvSpPr>
          <p:nvPr>
            <p:ph type="ftr" sz="quarter" idx="11"/>
          </p:nvPr>
        </p:nvSpPr>
        <p:spPr/>
        <p:txBody>
          <a:bodyPr/>
          <a:lstStyle/>
          <a:p>
            <a:r>
              <a:rPr lang="en-US" dirty="0" smtClean="0"/>
              <a:t>Proposed Ph.D-TM-9-18-12</a:t>
            </a:r>
            <a:endParaRPr lang="en-US" dirty="0"/>
          </a:p>
        </p:txBody>
      </p:sp>
      <p:sp>
        <p:nvSpPr>
          <p:cNvPr id="5" name="Slide Number Placeholder 4"/>
          <p:cNvSpPr>
            <a:spLocks noGrp="1"/>
          </p:cNvSpPr>
          <p:nvPr>
            <p:ph type="sldNum" sz="quarter" idx="12"/>
          </p:nvPr>
        </p:nvSpPr>
        <p:spPr/>
        <p:txBody>
          <a:bodyPr/>
          <a:lstStyle/>
          <a:p>
            <a:fld id="{9864A289-0D15-47A1-A3F4-E290219EF54B}" type="slidenum">
              <a:rPr lang="en-US" smtClean="0"/>
              <a:pPr/>
              <a:t>9</a:t>
            </a:fld>
            <a:endParaRPr lang="en-US"/>
          </a:p>
        </p:txBody>
      </p:sp>
      <p:sp>
        <p:nvSpPr>
          <p:cNvPr id="6" name="TextBox 5"/>
          <p:cNvSpPr txBox="1"/>
          <p:nvPr/>
        </p:nvSpPr>
        <p:spPr>
          <a:xfrm>
            <a:off x="609600" y="5410200"/>
            <a:ext cx="8001000" cy="1015663"/>
          </a:xfrm>
          <a:prstGeom prst="rect">
            <a:avLst/>
          </a:prstGeom>
          <a:noFill/>
          <a:ln cmpd="dbl">
            <a:solidFill>
              <a:schemeClr val="tx1"/>
            </a:solidFill>
          </a:ln>
        </p:spPr>
        <p:txBody>
          <a:bodyPr wrap="square" rtlCol="0">
            <a:spAutoFit/>
          </a:bodyPr>
          <a:lstStyle/>
          <a:p>
            <a:pPr algn="just"/>
            <a:r>
              <a:rPr lang="en-US" sz="2000" dirty="0" smtClean="0">
                <a:latin typeface="Times New Roman" pitchFamily="18" charset="0"/>
                <a:cs typeface="Times New Roman" pitchFamily="18" charset="0"/>
              </a:rPr>
              <a:t>Students in the MS - TM &amp; MBA Programs won 7 out of the last 10 CT Business Plan competitions, numerous student poster awards in ASEE and other conferences, and Faculty Research Day student poster competitions.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921</TotalTime>
  <Words>4393</Words>
  <Application>Microsoft Office PowerPoint</Application>
  <PresentationFormat>On-screen Show (4:3)</PresentationFormat>
  <Paragraphs>672</Paragraphs>
  <Slides>36</Slides>
  <Notes>11</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PROPOSED Ph.D. IN TECHNOLOGY MANAGEMENT</vt:lpstr>
      <vt:lpstr>OUTLINE</vt:lpstr>
      <vt:lpstr>UNIVERSITY OF BRIDGEPORT </vt:lpstr>
      <vt:lpstr>UNIVERSITY OF BRIDGEPORT – MISSION STATEMENT </vt:lpstr>
      <vt:lpstr>UB SCHOOLS &amp; CURRENT DOCTORAL PROGRAMS*</vt:lpstr>
      <vt:lpstr>Slide 6</vt:lpstr>
      <vt:lpstr>CURRENT GRADUATE DEGREE PROGRAMS – BUSINESS &amp; ENGINEERING</vt:lpstr>
      <vt:lpstr>DESCRIPTION OF CURRENT MS –TM PROGRAM</vt:lpstr>
      <vt:lpstr>SYNOPSIS – MS - TM</vt:lpstr>
      <vt:lpstr>PROPOSED Ph.D. IN TM - BACKGROUND</vt:lpstr>
      <vt:lpstr>PROPOSED Ph.D. IN TM– MARKET/INDUSTRY NEED</vt:lpstr>
      <vt:lpstr>PROPOSED Ph.D. IN TM– MARKET/INDUSTRY NEED (Contd.)</vt:lpstr>
      <vt:lpstr>PROPOSED Ph.D. IN TM – FOCUS </vt:lpstr>
      <vt:lpstr>PROPOSED Ph.D. IN TM - PROGRAM STRUCTURE</vt:lpstr>
      <vt:lpstr>CAREER PREPARATION &amp; FOCUS AREAS</vt:lpstr>
      <vt:lpstr>LEAD TM FACULTY &amp; RESEARCH INTERESTS</vt:lpstr>
      <vt:lpstr>LEAD TM FACULTY &amp; RESEARCH INTERESTS</vt:lpstr>
      <vt:lpstr>PROPOSED Ph.D. IN TM – ADMISSION &amp; PROGRAM REQUIREMENTS</vt:lpstr>
      <vt:lpstr>LABORATORY RESOURCES AND LIBRARY</vt:lpstr>
      <vt:lpstr>LEARNING ENVIRONMENT &amp; FEEDBACK</vt:lpstr>
      <vt:lpstr>COLLOQUIUM SERIES</vt:lpstr>
      <vt:lpstr>CTech IncUBator</vt:lpstr>
      <vt:lpstr>(ARDEC)/NANOTECHNOLOGY CONSORTIUM</vt:lpstr>
      <vt:lpstr>DOE</vt:lpstr>
      <vt:lpstr>IBM</vt:lpstr>
      <vt:lpstr>CURRENT Ph.D. in CS &amp; CpE</vt:lpstr>
      <vt:lpstr>Slide 27</vt:lpstr>
      <vt:lpstr>Slide 28</vt:lpstr>
      <vt:lpstr>Slide 29</vt:lpstr>
      <vt:lpstr>Slide 30</vt:lpstr>
      <vt:lpstr>Slide 31</vt:lpstr>
      <vt:lpstr>RESEARCH AREAS  – TM</vt:lpstr>
      <vt:lpstr>RESEARCH AREAS – BIO-MEDICAL ENGINEERING</vt:lpstr>
      <vt:lpstr>RESEARCH AREAS - COMPUTER SCIENCE &amp;  ENGINEERING</vt:lpstr>
      <vt:lpstr>RESEARCH AREAS - ELECTRICAL ENGINEERING</vt:lpstr>
      <vt:lpstr>RESEARCH AREAS – MECHANICAL ENGINEERING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dc:creator>
  <cp:lastModifiedBy>gadselig</cp:lastModifiedBy>
  <cp:revision>223</cp:revision>
  <dcterms:created xsi:type="dcterms:W3CDTF">2012-08-27T15:05:39Z</dcterms:created>
  <dcterms:modified xsi:type="dcterms:W3CDTF">2012-09-18T19:15:29Z</dcterms:modified>
</cp:coreProperties>
</file>